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6" r:id="rId2"/>
    <p:sldId id="256" r:id="rId3"/>
    <p:sldId id="303" r:id="rId4"/>
    <p:sldId id="305" r:id="rId5"/>
    <p:sldId id="304" r:id="rId6"/>
    <p:sldId id="282" r:id="rId7"/>
    <p:sldId id="260" r:id="rId8"/>
    <p:sldId id="316" r:id="rId9"/>
    <p:sldId id="317" r:id="rId10"/>
    <p:sldId id="313" r:id="rId11"/>
    <p:sldId id="314" r:id="rId12"/>
    <p:sldId id="315" r:id="rId13"/>
    <p:sldId id="278" r:id="rId14"/>
    <p:sldId id="318" r:id="rId15"/>
    <p:sldId id="319" r:id="rId16"/>
    <p:sldId id="268" r:id="rId17"/>
    <p:sldId id="307" r:id="rId18"/>
    <p:sldId id="323" r:id="rId19"/>
    <p:sldId id="312" r:id="rId20"/>
    <p:sldId id="310" r:id="rId21"/>
    <p:sldId id="320" r:id="rId22"/>
    <p:sldId id="321" r:id="rId23"/>
    <p:sldId id="267" r:id="rId24"/>
    <p:sldId id="322" r:id="rId25"/>
    <p:sldId id="324" r:id="rId26"/>
    <p:sldId id="283" r:id="rId27"/>
    <p:sldId id="291" r:id="rId28"/>
    <p:sldId id="285" r:id="rId29"/>
    <p:sldId id="292" r:id="rId30"/>
    <p:sldId id="309" r:id="rId31"/>
    <p:sldId id="287" r:id="rId32"/>
    <p:sldId id="298" r:id="rId33"/>
    <p:sldId id="325" r:id="rId3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02D"/>
    <a:srgbClr val="FFFFB3"/>
    <a:srgbClr val="FF2121"/>
    <a:srgbClr val="CC0000"/>
    <a:srgbClr val="800000"/>
    <a:srgbClr val="FF99FF"/>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08"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a:extLst>
              <a:ext uri="{FF2B5EF4-FFF2-40B4-BE49-F238E27FC236}"/>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63FD412-3BB4-43E2-8DFC-56CC62D69785}" type="datetimeFigureOut">
              <a:rPr lang="ru-RU"/>
              <a:pPr>
                <a:defRPr/>
              </a:pPr>
              <a:t>13.12.2023</a:t>
            </a:fld>
            <a:endParaRPr lang="ru-RU"/>
          </a:p>
        </p:txBody>
      </p:sp>
      <p:sp>
        <p:nvSpPr>
          <p:cNvPr id="4" name="Образ слайда 3">
            <a:extLst>
              <a:ext uri="{FF2B5EF4-FFF2-40B4-BE49-F238E27FC236}"/>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a:extLst>
              <a:ext uri="{FF2B5EF4-FFF2-40B4-BE49-F238E27FC23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B953309-33E8-4725-AAC6-C58494809BFC}" type="slidenum">
              <a:rPr lang="ru-RU" altLang="ru-RU"/>
              <a:pPr/>
              <a:t>‹#›</a:t>
            </a:fld>
            <a:endParaRPr lang="ru-RU" altLang="ru-RU"/>
          </a:p>
        </p:txBody>
      </p:sp>
    </p:spTree>
    <p:extLst>
      <p:ext uri="{BB962C8B-B14F-4D97-AF65-F5344CB8AC3E}">
        <p14:creationId xmlns:p14="http://schemas.microsoft.com/office/powerpoint/2010/main" val="3981908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fld id="{5296B426-952B-471A-B12B-B278FDBD3526}" type="slidenum">
              <a:rPr lang="ru-RU" altLang="ru-RU"/>
              <a:pPr/>
              <a:t>‹#›</a:t>
            </a:fld>
            <a:endParaRPr lang="ru-RU" altLang="ru-RU"/>
          </a:p>
        </p:txBody>
      </p:sp>
    </p:spTree>
    <p:extLst>
      <p:ext uri="{BB962C8B-B14F-4D97-AF65-F5344CB8AC3E}">
        <p14:creationId xmlns:p14="http://schemas.microsoft.com/office/powerpoint/2010/main" val="60463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fld id="{F6C605E8-68CE-4639-B57B-82E1E094A0AA}" type="slidenum">
              <a:rPr lang="ru-RU" altLang="ru-RU"/>
              <a:pPr/>
              <a:t>‹#›</a:t>
            </a:fld>
            <a:endParaRPr lang="ru-RU" altLang="ru-RU"/>
          </a:p>
        </p:txBody>
      </p:sp>
    </p:spTree>
    <p:extLst>
      <p:ext uri="{BB962C8B-B14F-4D97-AF65-F5344CB8AC3E}">
        <p14:creationId xmlns:p14="http://schemas.microsoft.com/office/powerpoint/2010/main" val="36590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fld id="{F3C6AECC-7FDD-4D17-A5A0-728B5B598F6F}" type="slidenum">
              <a:rPr lang="ru-RU" altLang="ru-RU"/>
              <a:pPr/>
              <a:t>‹#›</a:t>
            </a:fld>
            <a:endParaRPr lang="ru-RU" altLang="ru-RU"/>
          </a:p>
        </p:txBody>
      </p:sp>
    </p:spTree>
    <p:extLst>
      <p:ext uri="{BB962C8B-B14F-4D97-AF65-F5344CB8AC3E}">
        <p14:creationId xmlns:p14="http://schemas.microsoft.com/office/powerpoint/2010/main" val="42281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fld id="{7D703373-839B-468D-AF2B-F48075D9F681}" type="slidenum">
              <a:rPr lang="ru-RU" altLang="ru-RU"/>
              <a:pPr/>
              <a:t>‹#›</a:t>
            </a:fld>
            <a:endParaRPr lang="ru-RU" altLang="ru-RU"/>
          </a:p>
        </p:txBody>
      </p:sp>
    </p:spTree>
    <p:extLst>
      <p:ext uri="{BB962C8B-B14F-4D97-AF65-F5344CB8AC3E}">
        <p14:creationId xmlns:p14="http://schemas.microsoft.com/office/powerpoint/2010/main" val="180472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fld id="{059E98A2-1876-401C-AADF-B5443B17F4D8}" type="slidenum">
              <a:rPr lang="ru-RU" altLang="ru-RU"/>
              <a:pPr/>
              <a:t>‹#›</a:t>
            </a:fld>
            <a:endParaRPr lang="ru-RU" altLang="ru-RU"/>
          </a:p>
        </p:txBody>
      </p:sp>
    </p:spTree>
    <p:extLst>
      <p:ext uri="{BB962C8B-B14F-4D97-AF65-F5344CB8AC3E}">
        <p14:creationId xmlns:p14="http://schemas.microsoft.com/office/powerpoint/2010/main" val="184650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fld id="{A0542E56-F6B8-4190-A2FB-AA4FDBEBA5B7}" type="slidenum">
              <a:rPr lang="ru-RU" altLang="ru-RU"/>
              <a:pPr/>
              <a:t>‹#›</a:t>
            </a:fld>
            <a:endParaRPr lang="ru-RU" altLang="ru-RU"/>
          </a:p>
        </p:txBody>
      </p:sp>
    </p:spTree>
    <p:extLst>
      <p:ext uri="{BB962C8B-B14F-4D97-AF65-F5344CB8AC3E}">
        <p14:creationId xmlns:p14="http://schemas.microsoft.com/office/powerpoint/2010/main" val="151968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fld id="{48FDAB7E-B8D3-4621-80DE-6EE39AE8A98E}" type="slidenum">
              <a:rPr lang="ru-RU" altLang="ru-RU"/>
              <a:pPr/>
              <a:t>‹#›</a:t>
            </a:fld>
            <a:endParaRPr lang="ru-RU" altLang="ru-RU"/>
          </a:p>
        </p:txBody>
      </p:sp>
    </p:spTree>
    <p:extLst>
      <p:ext uri="{BB962C8B-B14F-4D97-AF65-F5344CB8AC3E}">
        <p14:creationId xmlns:p14="http://schemas.microsoft.com/office/powerpoint/2010/main" val="351916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fld id="{CBAE03C8-F055-4F20-A297-2BF6663ABCC0}" type="slidenum">
              <a:rPr lang="ru-RU" altLang="ru-RU"/>
              <a:pPr/>
              <a:t>‹#›</a:t>
            </a:fld>
            <a:endParaRPr lang="ru-RU" altLang="ru-RU"/>
          </a:p>
        </p:txBody>
      </p:sp>
    </p:spTree>
    <p:extLst>
      <p:ext uri="{BB962C8B-B14F-4D97-AF65-F5344CB8AC3E}">
        <p14:creationId xmlns:p14="http://schemas.microsoft.com/office/powerpoint/2010/main" val="91931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fld id="{39A00078-6C94-4057-8F0B-8BAE9CE76899}" type="slidenum">
              <a:rPr lang="ru-RU" altLang="ru-RU"/>
              <a:pPr/>
              <a:t>‹#›</a:t>
            </a:fld>
            <a:endParaRPr lang="ru-RU" altLang="ru-RU"/>
          </a:p>
        </p:txBody>
      </p:sp>
    </p:spTree>
    <p:extLst>
      <p:ext uri="{BB962C8B-B14F-4D97-AF65-F5344CB8AC3E}">
        <p14:creationId xmlns:p14="http://schemas.microsoft.com/office/powerpoint/2010/main" val="280641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fld id="{54A0FFAB-380A-42D2-A088-E7C5534EDD35}" type="slidenum">
              <a:rPr lang="ru-RU" altLang="ru-RU"/>
              <a:pPr/>
              <a:t>‹#›</a:t>
            </a:fld>
            <a:endParaRPr lang="ru-RU" altLang="ru-RU"/>
          </a:p>
        </p:txBody>
      </p:sp>
    </p:spTree>
    <p:extLst>
      <p:ext uri="{BB962C8B-B14F-4D97-AF65-F5344CB8AC3E}">
        <p14:creationId xmlns:p14="http://schemas.microsoft.com/office/powerpoint/2010/main" val="372886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fld id="{007330EC-16D3-4582-9B24-66D99FC69D05}" type="slidenum">
              <a:rPr lang="ru-RU" altLang="ru-RU"/>
              <a:pPr/>
              <a:t>‹#›</a:t>
            </a:fld>
            <a:endParaRPr lang="ru-RU" altLang="ru-RU"/>
          </a:p>
        </p:txBody>
      </p:sp>
    </p:spTree>
    <p:extLst>
      <p:ext uri="{BB962C8B-B14F-4D97-AF65-F5344CB8AC3E}">
        <p14:creationId xmlns:p14="http://schemas.microsoft.com/office/powerpoint/2010/main" val="206797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ru-RU" altLang="ru-RU"/>
          </a:p>
        </p:txBody>
      </p:sp>
      <p:sp>
        <p:nvSpPr>
          <p:cNvPr id="1029" name="Rectangle 5">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ru-RU" altLang="ru-RU"/>
          </a:p>
        </p:txBody>
      </p:sp>
      <p:sp>
        <p:nvSpPr>
          <p:cNvPr id="1030" name="Rectangle 6">
            <a:extLst>
              <a:ext uri="{FF2B5EF4-FFF2-40B4-BE49-F238E27FC236}"/>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fld id="{DB1D325C-8DE2-4431-B5E6-F2A1B2550B4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Users\Вера\Desktop\сопережив-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266700"/>
            <a:ext cx="3843338"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p:cNvSpPr>
            <a:spLocks noChangeArrowheads="1"/>
          </p:cNvSpPr>
          <p:nvPr/>
        </p:nvSpPr>
        <p:spPr bwMode="auto">
          <a:xfrm>
            <a:off x="296863" y="3546475"/>
            <a:ext cx="45688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Мы согреваем душу от души,</a:t>
            </a:r>
          </a:p>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Когда кому-то горя очень много.</a:t>
            </a:r>
          </a:p>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Быть может это качество от Бога,</a:t>
            </a:r>
          </a:p>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Длиною в человеческую жизнь…</a:t>
            </a:r>
          </a:p>
          <a:p>
            <a:pPr eaLnBrk="1" hangingPunct="1">
              <a:spcBef>
                <a:spcPct val="0"/>
              </a:spcBef>
              <a:buFontTx/>
              <a:buNone/>
            </a:pPr>
            <a:endParaRPr lang="ru-RU" altLang="ru-RU" sz="2000" b="1">
              <a:solidFill>
                <a:srgbClr val="FF2121"/>
              </a:solidFill>
              <a:latin typeface="Times New Roman" pitchFamily="18" charset="0"/>
              <a:ea typeface="Verdana" pitchFamily="34" charset="0"/>
              <a:cs typeface="Times New Roman" pitchFamily="18" charset="0"/>
            </a:endParaRPr>
          </a:p>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Мы согреваем душу от души-</a:t>
            </a:r>
          </a:p>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Глаза в глаза, как будто застывая.</a:t>
            </a:r>
          </a:p>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Одну секунду  </a:t>
            </a:r>
            <a:r>
              <a:rPr lang="ru-RU" altLang="ru-RU" sz="2400" b="1">
                <a:solidFill>
                  <a:srgbClr val="FF2121"/>
                </a:solidFill>
                <a:latin typeface="Times New Roman" pitchFamily="18" charset="0"/>
                <a:ea typeface="Verdana" pitchFamily="34" charset="0"/>
                <a:cs typeface="Times New Roman" pitchFamily="18" charset="0"/>
              </a:rPr>
              <a:t>СО-переживая</a:t>
            </a:r>
            <a:r>
              <a:rPr lang="ru-RU" altLang="ru-RU" sz="2400" b="1" u="sng">
                <a:solidFill>
                  <a:srgbClr val="FF2121"/>
                </a:solidFill>
                <a:latin typeface="Times New Roman" pitchFamily="18" charset="0"/>
                <a:ea typeface="Verdana" pitchFamily="34" charset="0"/>
                <a:cs typeface="Times New Roman" pitchFamily="18" charset="0"/>
              </a:rPr>
              <a:t>,</a:t>
            </a:r>
          </a:p>
          <a:p>
            <a:pPr eaLnBrk="1" hangingPunct="1">
              <a:spcBef>
                <a:spcPct val="0"/>
              </a:spcBef>
              <a:buFontTx/>
              <a:buNone/>
            </a:pPr>
            <a:r>
              <a:rPr lang="ru-RU" altLang="ru-RU" sz="2000" b="1">
                <a:solidFill>
                  <a:srgbClr val="FF2121"/>
                </a:solidFill>
                <a:latin typeface="Times New Roman" pitchFamily="18" charset="0"/>
                <a:ea typeface="Verdana" pitchFamily="34" charset="0"/>
                <a:cs typeface="Times New Roman" pitchFamily="18" charset="0"/>
              </a:rPr>
              <a:t>Мы лучшее возможно совершим!</a:t>
            </a:r>
          </a:p>
        </p:txBody>
      </p:sp>
    </p:spTree>
  </p:cSld>
  <p:clrMapOvr>
    <a:masterClrMapping/>
  </p:clrMapOvr>
  <p:transition spd="slow" advTm="2333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1676400" y="685800"/>
            <a:ext cx="5791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a:solidFill>
                  <a:srgbClr val="26B02D"/>
                </a:solidFill>
                <a:latin typeface="Times New Roman" pitchFamily="18" charset="0"/>
                <a:cs typeface="Times New Roman" pitchFamily="18" charset="0"/>
              </a:rPr>
              <a:t>«Тройка»  — одна из самых известных картин Василия Перова, повествующая о трудностях крестьянской жизни. Написана была в 1866 году. Её полное название — «Тройка. Ученики мастеровые везут воду».</a:t>
            </a:r>
          </a:p>
        </p:txBody>
      </p:sp>
      <p:sp>
        <p:nvSpPr>
          <p:cNvPr id="12291" name="Прямоугольник 2"/>
          <p:cNvSpPr>
            <a:spLocks noChangeArrowheads="1"/>
          </p:cNvSpPr>
          <p:nvPr/>
        </p:nvSpPr>
        <p:spPr bwMode="auto">
          <a:xfrm>
            <a:off x="1447800" y="5205413"/>
            <a:ext cx="624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2000">
                <a:latin typeface="Times New Roman" pitchFamily="18" charset="0"/>
                <a:cs typeface="Times New Roman" pitchFamily="18" charset="0"/>
              </a:rPr>
              <a:t>«Учениками» так раньше называли деревенских детишек, пригнанных в крупные города. Детский труд во всю эксплуатировался на фабриках, в мастерских, в магазинах и лавках.</a:t>
            </a:r>
          </a:p>
        </p:txBody>
      </p:sp>
      <p:sp>
        <p:nvSpPr>
          <p:cNvPr id="12292" name="TextBox 3"/>
          <p:cNvSpPr txBox="1">
            <a:spLocks noChangeArrowheads="1"/>
          </p:cNvSpPr>
          <p:nvPr/>
        </p:nvSpPr>
        <p:spPr bwMode="auto">
          <a:xfrm>
            <a:off x="76200" y="1524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b="1">
                <a:latin typeface="Times New Roman" pitchFamily="18" charset="0"/>
                <a:cs typeface="Times New Roman" pitchFamily="18" charset="0"/>
              </a:rPr>
              <a:t>2</a:t>
            </a:r>
          </a:p>
        </p:txBody>
      </p:sp>
    </p:spTree>
  </p:cSld>
  <p:clrMapOvr>
    <a:masterClrMapping/>
  </p:clrMapOvr>
  <p:transition spd="slow" advTm="39638">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381000" y="304800"/>
            <a:ext cx="8458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b="1">
                <a:latin typeface="Times New Roman" pitchFamily="18" charset="0"/>
                <a:cs typeface="Times New Roman" pitchFamily="18" charset="0"/>
              </a:rPr>
              <a:t>Из воспоминаний мальчика-ученика:</a:t>
            </a:r>
            <a:endParaRPr lang="ru-RU" altLang="ru-RU" sz="1800">
              <a:latin typeface="Times New Roman" pitchFamily="18" charset="0"/>
              <a:cs typeface="Times New Roman" pitchFamily="18" charset="0"/>
            </a:endParaRPr>
          </a:p>
          <a:p>
            <a:pPr>
              <a:spcBef>
                <a:spcPct val="0"/>
              </a:spcBef>
              <a:buFontTx/>
              <a:buNone/>
            </a:pPr>
            <a:r>
              <a:rPr lang="ru-RU" altLang="ru-RU" sz="1800">
                <a:latin typeface="Times New Roman" pitchFamily="18" charset="0"/>
                <a:cs typeface="Times New Roman" pitchFamily="18" charset="0"/>
              </a:rPr>
              <a:t>    «Нас заставляли таскать ящики весом три-четыре пуда из подвала на третий этаж. Мы носили ящики на спине с помощью веревочных лямок. Поднимаясь по винтовой лестнице, мы часто падали и разбивались. А тут еще хозяин подбегал к упавшему, хватал за волосы и стучал его головой о чугунную лестницу. Все мы, тринадцать мальчиков, жили в одной комнате с толстыми железными решетками на окнах. Спали на нарах. Кроме набитого соломой тюфяка, никакой постели не было.</a:t>
            </a:r>
          </a:p>
        </p:txBody>
      </p:sp>
      <p:pic>
        <p:nvPicPr>
          <p:cNvPr id="3" name="Picture 4" descr="4cc0dd628a2e4bf9b44c77e9722">
            <a:extLst>
              <a:ext uri="{FF2B5EF4-FFF2-40B4-BE49-F238E27FC236}"/>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0" y="2197776"/>
            <a:ext cx="7566837" cy="46482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379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228600" y="76200"/>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…После работы мы снимали платье и сапоги, облачались в грязные халаты, которые подпоясывали веревкой. Но отдыхать нам не давали. Мы должны были колоть дрова, топить печи, ставить самовары, бегать в булочную, в мясную лавку, в трактир, возить снег с мостовой. Утром и вечером мы ходили с огромным ушатом к бассейну за водой и привозили всякий раз по десять ушатов…»</a:t>
            </a:r>
          </a:p>
        </p:txBody>
      </p:sp>
      <p:sp>
        <p:nvSpPr>
          <p:cNvPr id="14339" name="Прямоугольник 2"/>
          <p:cNvSpPr>
            <a:spLocks noChangeArrowheads="1"/>
          </p:cNvSpPr>
          <p:nvPr/>
        </p:nvSpPr>
        <p:spPr bwMode="auto">
          <a:xfrm>
            <a:off x="228600" y="3835400"/>
            <a:ext cx="2817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2800">
                <a:latin typeface="Times New Roman" pitchFamily="18" charset="0"/>
                <a:cs typeface="Times New Roman" pitchFamily="18" charset="0"/>
              </a:rPr>
              <a:t>Так жили и дети, изображенные на картине Перова. </a:t>
            </a:r>
          </a:p>
        </p:txBody>
      </p:sp>
      <p:pic>
        <p:nvPicPr>
          <p:cNvPr id="5" name="Рисунок 4">
            <a:extLst>
              <a:ext uri="{FF2B5EF4-FFF2-40B4-BE49-F238E27FC236}"/>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88655" y="1845091"/>
            <a:ext cx="4046041" cy="5257800"/>
          </a:xfrm>
          <a:prstGeom prst="rect">
            <a:avLst/>
          </a:prstGeom>
          <a:effectLst>
            <a:softEdge rad="317500"/>
          </a:effectLst>
        </p:spPr>
      </p:pic>
      <p:pic>
        <p:nvPicPr>
          <p:cNvPr id="6" name="Рисунок 5">
            <a:extLst>
              <a:ext uri="{FF2B5EF4-FFF2-40B4-BE49-F238E27FC236}"/>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5971" y="-76200"/>
            <a:ext cx="3810000" cy="6068334"/>
          </a:xfrm>
          <a:prstGeom prst="rect">
            <a:avLst/>
          </a:prstGeom>
          <a:effectLst>
            <a:softEdge rad="317500"/>
          </a:effectLst>
        </p:spPr>
      </p:pic>
    </p:spTree>
  </p:cSld>
  <p:clrMapOvr>
    <a:masterClrMapping/>
  </p:clrMapOvr>
  <p:transition spd="slow" advTm="3708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4cc0dd628a2e4bf9b44c77e97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7175"/>
            <a:ext cx="83058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p:cNvSpPr>
            <a:spLocks noChangeArrowheads="1"/>
          </p:cNvSpPr>
          <p:nvPr/>
        </p:nvSpPr>
        <p:spPr bwMode="auto">
          <a:xfrm>
            <a:off x="0" y="638175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ru-RU" altLang="ru-RU" sz="2400"/>
              <a:t>Перов Василий Григорьевич «Тройка»</a:t>
            </a:r>
          </a:p>
        </p:txBody>
      </p:sp>
    </p:spTree>
  </p:cSld>
  <p:clrMapOvr>
    <a:masterClrMapping/>
  </p:clrMapOvr>
  <p:transition spd="slow" advTm="1170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28600" y="685800"/>
            <a:ext cx="3429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2000">
                <a:latin typeface="Times New Roman" pitchFamily="18" charset="0"/>
                <a:cs typeface="Times New Roman" pitchFamily="18" charset="0"/>
              </a:rPr>
              <a:t>В декабре 1862 года художник-  Василий Перов  выехал в Париж. Здесь, в Европе, он убедился, бедным жилось нисколько не лучше, чем в России. То и дело на глаза попадались голодные. Одни добывали себе пропитание, таская весь день шарманку, наполняя ее механическими мелодиями городские улицы,  другие выступали в дешевых балаганах;  были и просто бродяги, оборванные и грязные.</a:t>
            </a:r>
            <a:br>
              <a:rPr lang="ru-RU" altLang="ru-RU" sz="2000">
                <a:latin typeface="Times New Roman" pitchFamily="18" charset="0"/>
                <a:cs typeface="Times New Roman" pitchFamily="18" charset="0"/>
              </a:rPr>
            </a:br>
            <a:endParaRPr lang="ru-RU" altLang="ru-RU" sz="2000">
              <a:latin typeface="Times New Roman" pitchFamily="18" charset="0"/>
              <a:cs typeface="Times New Roman" pitchFamily="18" charset="0"/>
            </a:endParaRPr>
          </a:p>
        </p:txBody>
      </p:sp>
      <p:pic>
        <p:nvPicPr>
          <p:cNvPr id="4" name="Рисунок 3">
            <a:extLst>
              <a:ext uri="{FF2B5EF4-FFF2-40B4-BE49-F238E27FC236}"/>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6633" y="381000"/>
            <a:ext cx="5357367" cy="6334125"/>
          </a:xfrm>
          <a:prstGeom prst="ellipse">
            <a:avLst/>
          </a:prstGeom>
        </p:spPr>
      </p:pic>
      <p:sp>
        <p:nvSpPr>
          <p:cNvPr id="16388" name="TextBox 4"/>
          <p:cNvSpPr txBox="1">
            <a:spLocks noChangeArrowheads="1"/>
          </p:cNvSpPr>
          <p:nvPr/>
        </p:nvSpPr>
        <p:spPr bwMode="auto">
          <a:xfrm>
            <a:off x="100013" y="762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b="1">
                <a:latin typeface="Times New Roman" pitchFamily="18" charset="0"/>
                <a:cs typeface="Times New Roman" pitchFamily="18" charset="0"/>
              </a:rPr>
              <a:t>3</a:t>
            </a:r>
          </a:p>
        </p:txBody>
      </p:sp>
    </p:spTree>
  </p:cSld>
  <p:clrMapOvr>
    <a:masterClrMapping/>
  </p:clrMapOvr>
  <p:transition spd="slow" advTm="35095">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228600" y="228600"/>
            <a:ext cx="838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Василий Григорьевич написал об этом несколько картин, и самая  пронзительная из них –– «Савояр».  Каждый раз, когда голод в альпийских долинах становился невыносимым, савойские бедняки посылали своих ребятишек в города. На ярмарках, в гостиницах, на шумных торговых улицах мальчики из горной Савойи ––  юго-востоке Франции –– попрошайничали, пели, играли на дудочках, водили на поводке дрессированных сурков, которые вынимали из коробки «счастливый билетик» и танцевали.</a:t>
            </a:r>
          </a:p>
        </p:txBody>
      </p:sp>
      <p:sp>
        <p:nvSpPr>
          <p:cNvPr id="17411" name="Прямоугольник 2"/>
          <p:cNvSpPr>
            <a:spLocks noChangeArrowheads="1"/>
          </p:cNvSpPr>
          <p:nvPr/>
        </p:nvSpPr>
        <p:spPr bwMode="auto">
          <a:xfrm>
            <a:off x="238125" y="2438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Была популярна песня «Сурок», написанная Бетховеном  и включённая в репертуар всех без исключения шарманщиков и уличных певцов:</a:t>
            </a:r>
          </a:p>
        </p:txBody>
      </p:sp>
      <p:sp>
        <p:nvSpPr>
          <p:cNvPr id="17412" name="Прямоугольник 3"/>
          <p:cNvSpPr>
            <a:spLocks noChangeArrowheads="1"/>
          </p:cNvSpPr>
          <p:nvPr/>
        </p:nvSpPr>
        <p:spPr bwMode="auto">
          <a:xfrm>
            <a:off x="38100" y="3827463"/>
            <a:ext cx="4572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200">
                <a:latin typeface="Times New Roman" pitchFamily="18" charset="0"/>
                <a:cs typeface="Times New Roman" pitchFamily="18" charset="0"/>
              </a:rPr>
              <a:t>                Из края в край вперёд иду,</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Сурок всегда со мной.</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Под вечер кров себе найду,</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И мой сурок со мной.</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Подайте грошик нам, друзья,</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Сурок всегда со мной.</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Обедать, право, должен я,</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И мой сурок со мной.</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Кусочки хлеба мне дарят,</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Сурок всегда со мной.</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И вот я сыт, и вот я рад,</a:t>
            </a:r>
            <a:br>
              <a:rPr lang="ru-RU" altLang="ru-RU" sz="1200">
                <a:latin typeface="Times New Roman" pitchFamily="18" charset="0"/>
                <a:cs typeface="Times New Roman" pitchFamily="18" charset="0"/>
              </a:rPr>
            </a:br>
            <a:r>
              <a:rPr lang="ru-RU" altLang="ru-RU" sz="1200">
                <a:latin typeface="Times New Roman" pitchFamily="18" charset="0"/>
                <a:cs typeface="Times New Roman" pitchFamily="18" charset="0"/>
              </a:rPr>
              <a:t>                И мой сурок со мной. </a:t>
            </a:r>
          </a:p>
        </p:txBody>
      </p:sp>
      <p:pic>
        <p:nvPicPr>
          <p:cNvPr id="17413"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981200"/>
            <a:ext cx="3486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779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352561676-0155905-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388" y="0"/>
            <a:ext cx="5164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76200" y="62484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ru-RU" altLang="ru-RU" sz="2400"/>
              <a:t>Перов Василий «Савояр»</a:t>
            </a:r>
          </a:p>
        </p:txBody>
      </p:sp>
      <p:sp>
        <p:nvSpPr>
          <p:cNvPr id="18436" name="Прямоугольник 3"/>
          <p:cNvSpPr>
            <a:spLocks noChangeArrowheads="1"/>
          </p:cNvSpPr>
          <p:nvPr/>
        </p:nvSpPr>
        <p:spPr bwMode="auto">
          <a:xfrm>
            <a:off x="152400" y="381000"/>
            <a:ext cx="3733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a:latin typeface="Times New Roman" pitchFamily="18" charset="0"/>
                <a:cs typeface="Times New Roman" pitchFamily="18" charset="0"/>
              </a:rPr>
              <a:t>Такого мальчика-савояра Василий Григорьевич изобразил на своей картине. Художник хотел привлечь общественное внимание к обездоленным детям, вызвать сочувствие к ним.  Мальчик устал; присел отдохнуть на каменном парапете, да так и уснул, не выпуская из руки дудку, под которую целыми днями танцует его сурок. Голова  мальчика слишком большая для его тела, что говорит о постоянном недоедании. Сурок с выпавшей  шерсткой на шее и голове –– тоже от голода ––  приткнулся к его плечу. </a:t>
            </a:r>
          </a:p>
        </p:txBody>
      </p:sp>
    </p:spTree>
  </p:cSld>
  <p:clrMapOvr>
    <a:masterClrMapping/>
  </p:clrMapOvr>
  <p:transition spd="slow" advTm="4706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Прямоугольник 3"/>
          <p:cNvSpPr>
            <a:spLocks noChangeArrowheads="1"/>
          </p:cNvSpPr>
          <p:nvPr/>
        </p:nvSpPr>
        <p:spPr bwMode="auto">
          <a:xfrm>
            <a:off x="2971800" y="52388"/>
            <a:ext cx="3544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Брайтон Ривьер. ПРЕДАННОСТЬ</a:t>
            </a:r>
          </a:p>
        </p:txBody>
      </p:sp>
      <p:sp>
        <p:nvSpPr>
          <p:cNvPr id="19460" name="Прямоугольник 1"/>
          <p:cNvSpPr>
            <a:spLocks noChangeArrowheads="1"/>
          </p:cNvSpPr>
          <p:nvPr/>
        </p:nvSpPr>
        <p:spPr bwMode="auto">
          <a:xfrm>
            <a:off x="228600" y="422275"/>
            <a:ext cx="472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600">
                <a:latin typeface="Times New Roman" pitchFamily="18" charset="0"/>
                <a:cs typeface="Times New Roman" pitchFamily="18" charset="0"/>
              </a:rPr>
              <a:t>Мы придумали многие тысячи слов,</a:t>
            </a:r>
            <a:br>
              <a:rPr lang="ru-RU" altLang="ru-RU" sz="1600">
                <a:latin typeface="Times New Roman" pitchFamily="18" charset="0"/>
                <a:cs typeface="Times New Roman" pitchFamily="18" charset="0"/>
              </a:rPr>
            </a:br>
            <a:r>
              <a:rPr lang="ru-RU" altLang="ru-RU" sz="1600">
                <a:latin typeface="Times New Roman" pitchFamily="18" charset="0"/>
                <a:cs typeface="Times New Roman" pitchFamily="18" charset="0"/>
              </a:rPr>
              <a:t>Научились писать и читать,</a:t>
            </a:r>
            <a:br>
              <a:rPr lang="ru-RU" altLang="ru-RU" sz="1600">
                <a:latin typeface="Times New Roman" pitchFamily="18" charset="0"/>
                <a:cs typeface="Times New Roman" pitchFamily="18" charset="0"/>
              </a:rPr>
            </a:br>
            <a:r>
              <a:rPr lang="ru-RU" altLang="ru-RU" sz="1600">
                <a:latin typeface="Times New Roman" pitchFamily="18" charset="0"/>
                <a:cs typeface="Times New Roman" pitchFamily="18" charset="0"/>
              </a:rPr>
              <a:t>Переводим стихи мы со ста языков,</a:t>
            </a:r>
            <a:br>
              <a:rPr lang="ru-RU" altLang="ru-RU" sz="1600">
                <a:latin typeface="Times New Roman" pitchFamily="18" charset="0"/>
                <a:cs typeface="Times New Roman" pitchFamily="18" charset="0"/>
              </a:rPr>
            </a:br>
            <a:r>
              <a:rPr lang="ru-RU" altLang="ru-RU" sz="1600">
                <a:latin typeface="Times New Roman" pitchFamily="18" charset="0"/>
                <a:cs typeface="Times New Roman" pitchFamily="18" charset="0"/>
              </a:rPr>
              <a:t>Только близких не можем понять…</a:t>
            </a:r>
          </a:p>
          <a:p>
            <a:pPr>
              <a:spcBef>
                <a:spcPct val="0"/>
              </a:spcBef>
              <a:buFontTx/>
              <a:buNone/>
            </a:pPr>
            <a:r>
              <a:rPr lang="ru-RU" altLang="ru-RU" sz="1600">
                <a:latin typeface="Times New Roman" pitchFamily="18" charset="0"/>
                <a:cs typeface="Times New Roman" pitchFamily="18" charset="0"/>
              </a:rPr>
              <a:t>А собака тебе лишь посмотрит в глаза,</a:t>
            </a:r>
            <a:br>
              <a:rPr lang="ru-RU" altLang="ru-RU" sz="1600">
                <a:latin typeface="Times New Roman" pitchFamily="18" charset="0"/>
                <a:cs typeface="Times New Roman" pitchFamily="18" charset="0"/>
              </a:rPr>
            </a:br>
            <a:r>
              <a:rPr lang="ru-RU" altLang="ru-RU" sz="1600">
                <a:latin typeface="Times New Roman" pitchFamily="18" charset="0"/>
                <a:cs typeface="Times New Roman" pitchFamily="18" charset="0"/>
              </a:rPr>
              <a:t>Мокрым носом уткнётся в ладонь,</a:t>
            </a:r>
            <a:br>
              <a:rPr lang="ru-RU" altLang="ru-RU" sz="1600">
                <a:latin typeface="Times New Roman" pitchFamily="18" charset="0"/>
                <a:cs typeface="Times New Roman" pitchFamily="18" charset="0"/>
              </a:rPr>
            </a:br>
            <a:r>
              <a:rPr lang="ru-RU" altLang="ru-RU" sz="1600">
                <a:latin typeface="Times New Roman" pitchFamily="18" charset="0"/>
                <a:cs typeface="Times New Roman" pitchFamily="18" charset="0"/>
              </a:rPr>
              <a:t>И поймёт сразу всё, что ты хочешь сказать,</a:t>
            </a:r>
            <a:br>
              <a:rPr lang="ru-RU" altLang="ru-RU" sz="1600">
                <a:latin typeface="Times New Roman" pitchFamily="18" charset="0"/>
                <a:cs typeface="Times New Roman" pitchFamily="18" charset="0"/>
              </a:rPr>
            </a:br>
            <a:r>
              <a:rPr lang="ru-RU" altLang="ru-RU" sz="1600">
                <a:latin typeface="Times New Roman" pitchFamily="18" charset="0"/>
                <a:cs typeface="Times New Roman" pitchFamily="18" charset="0"/>
              </a:rPr>
              <a:t>Ей не нужно для этого слов…</a:t>
            </a:r>
          </a:p>
        </p:txBody>
      </p:sp>
      <p:sp>
        <p:nvSpPr>
          <p:cNvPr id="19461" name="TextBox 4"/>
          <p:cNvSpPr txBox="1">
            <a:spLocks noChangeArrowheads="1"/>
          </p:cNvSpPr>
          <p:nvPr/>
        </p:nvSpPr>
        <p:spPr bwMode="auto">
          <a:xfrm>
            <a:off x="100013" y="762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b="1">
                <a:latin typeface="Times New Roman" pitchFamily="18" charset="0"/>
                <a:cs typeface="Times New Roman" pitchFamily="18" charset="0"/>
              </a:rPr>
              <a:t>4</a:t>
            </a:r>
          </a:p>
        </p:txBody>
      </p:sp>
      <p:sp>
        <p:nvSpPr>
          <p:cNvPr id="19462" name="Прямоугольник 2"/>
          <p:cNvSpPr>
            <a:spLocks noChangeArrowheads="1"/>
          </p:cNvSpPr>
          <p:nvPr/>
        </p:nvSpPr>
        <p:spPr bwMode="auto">
          <a:xfrm>
            <a:off x="100013" y="6597650"/>
            <a:ext cx="3778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Английский художник — анималист</a:t>
            </a:r>
          </a:p>
        </p:txBody>
      </p:sp>
    </p:spTree>
  </p:cSld>
  <p:clrMapOvr>
    <a:masterClrMapping/>
  </p:clrMapOvr>
  <p:transition spd="slow" advTm="36973">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3718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extLst>
          </p:cNvPr>
          <p:cNvSpPr/>
          <p:nvPr/>
        </p:nvSpPr>
        <p:spPr>
          <a:xfrm>
            <a:off x="0" y="228600"/>
            <a:ext cx="5715000" cy="2062163"/>
          </a:xfrm>
          <a:prstGeom prst="rect">
            <a:avLst/>
          </a:prstGeom>
          <a:solidFill>
            <a:schemeClr val="bg1">
              <a:lumMod val="95000"/>
            </a:schemeClr>
          </a:solidFill>
        </p:spPr>
        <p:txBody>
          <a:bodyPr>
            <a:spAutoFit/>
          </a:bodyPr>
          <a:lstStyle/>
          <a:p>
            <a:pPr>
              <a:defRPr/>
            </a:pPr>
            <a:r>
              <a:rPr lang="ru-RU" sz="1600" dirty="0"/>
              <a:t>   Художник с одинаковой симпатией написал и сидящего на стуле мужчину, и тянущуюся к нему собаку. Но в названии картины художник отдает «пальму первенства» собаке, а не человеку. Хотя мужчина, согнувшись и закрыв лицо рукой, испытывает сильные переживания: отчаяние, страх, униженность, обреченность. И, конечно, жалость. Жалость к себе и близким, оставшимся без кормильца. </a:t>
            </a:r>
            <a:r>
              <a:rPr lang="ru-RU" sz="1600" dirty="0"/>
              <a:t>Мужчина находится в тюрьме.</a:t>
            </a:r>
            <a:endParaRPr lang="ru-RU" sz="1600" dirty="0"/>
          </a:p>
        </p:txBody>
      </p:sp>
      <p:sp>
        <p:nvSpPr>
          <p:cNvPr id="20484" name="Прямоугольник 3"/>
          <p:cNvSpPr>
            <a:spLocks noChangeArrowheads="1"/>
          </p:cNvSpPr>
          <p:nvPr/>
        </p:nvSpPr>
        <p:spPr bwMode="auto">
          <a:xfrm>
            <a:off x="0" y="2406650"/>
            <a:ext cx="3371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2000">
                <a:latin typeface="Times New Roman" pitchFamily="18" charset="0"/>
                <a:cs typeface="Times New Roman" pitchFamily="18" charset="0"/>
              </a:rPr>
              <a:t>Очень тонко переданы чувства собаки. В её глазах и жалость и сочувствие, и понимание хозяина.</a:t>
            </a:r>
          </a:p>
        </p:txBody>
      </p:sp>
    </p:spTree>
  </p:cSld>
  <p:clrMapOvr>
    <a:masterClrMapping/>
  </p:clrMapOvr>
  <p:transition spd="slow" advTm="48049">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9000"/>
            <a:ext cx="88392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Прямоугольник 3"/>
          <p:cNvSpPr>
            <a:spLocks noChangeArrowheads="1"/>
          </p:cNvSpPr>
          <p:nvPr/>
        </p:nvSpPr>
        <p:spPr bwMode="auto">
          <a:xfrm>
            <a:off x="1981200" y="260350"/>
            <a:ext cx="577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b="1">
                <a:latin typeface="Times New Roman" pitchFamily="18" charset="0"/>
                <a:cs typeface="Times New Roman" pitchFamily="18" charset="0"/>
              </a:rPr>
              <a:t>Томас Б. Кеннингтон. Щепотка бедности. 1889</a:t>
            </a:r>
          </a:p>
        </p:txBody>
      </p:sp>
      <p:sp>
        <p:nvSpPr>
          <p:cNvPr id="21508" name="TextBox 3"/>
          <p:cNvSpPr txBox="1">
            <a:spLocks noChangeArrowheads="1"/>
          </p:cNvSpPr>
          <p:nvPr/>
        </p:nvSpPr>
        <p:spPr bwMode="auto">
          <a:xfrm>
            <a:off x="76200" y="762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b="1">
                <a:latin typeface="Times New Roman" pitchFamily="18" charset="0"/>
                <a:cs typeface="Times New Roman" pitchFamily="18" charset="0"/>
              </a:rPr>
              <a:t>5</a:t>
            </a:r>
          </a:p>
        </p:txBody>
      </p:sp>
      <p:sp>
        <p:nvSpPr>
          <p:cNvPr id="21509" name="Прямоугольник 1"/>
          <p:cNvSpPr>
            <a:spLocks noChangeArrowheads="1"/>
          </p:cNvSpPr>
          <p:nvPr/>
        </p:nvSpPr>
        <p:spPr bwMode="auto">
          <a:xfrm>
            <a:off x="4314825" y="7620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  Английский художник известен своими реалистичными работами, изображающими социальные проблемы общества. </a:t>
            </a:r>
          </a:p>
        </p:txBody>
      </p:sp>
    </p:spTree>
  </p:cSld>
  <p:clrMapOvr>
    <a:masterClrMapping/>
  </p:clrMapOvr>
  <p:transition spd="slow" advTm="5863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0500" y="914400"/>
            <a:ext cx="8763000" cy="3352800"/>
          </a:xfrm>
          <a:solidFill>
            <a:schemeClr val="bg1">
              <a:alpha val="98822"/>
            </a:schemeClr>
          </a:solidFill>
          <a:ln w="76200">
            <a:solidFill>
              <a:schemeClr val="bg1"/>
            </a:solidFill>
            <a:miter lim="800000"/>
            <a:headEnd/>
            <a:tailEnd/>
          </a:ln>
        </p:spPr>
        <p:txBody>
          <a:bodyPr anchor="ctr"/>
          <a:lstStyle/>
          <a:p>
            <a:pPr eaLnBrk="1" hangingPunct="1"/>
            <a:r>
              <a:rPr lang="ru-RU" altLang="ru-RU" sz="8000" b="1" smtClean="0">
                <a:solidFill>
                  <a:srgbClr val="FF2121"/>
                </a:solidFill>
              </a:rPr>
              <a:t>Сопереживание</a:t>
            </a:r>
            <a:r>
              <a:rPr lang="ru-RU" altLang="ru-RU" b="1" smtClean="0">
                <a:solidFill>
                  <a:srgbClr val="FF2121"/>
                </a:solidFill>
              </a:rPr>
              <a:t> – великая тема искусства</a:t>
            </a:r>
          </a:p>
        </p:txBody>
      </p:sp>
      <p:sp>
        <p:nvSpPr>
          <p:cNvPr id="4099" name="TextBox 1"/>
          <p:cNvSpPr txBox="1">
            <a:spLocks noChangeArrowheads="1"/>
          </p:cNvSpPr>
          <p:nvPr/>
        </p:nvSpPr>
        <p:spPr bwMode="auto">
          <a:xfrm>
            <a:off x="152400" y="5486400"/>
            <a:ext cx="3181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solidFill>
                  <a:srgbClr val="26B02D"/>
                </a:solidFill>
                <a:latin typeface="Times New Roman" pitchFamily="18" charset="0"/>
                <a:cs typeface="Times New Roman" pitchFamily="18" charset="0"/>
              </a:rPr>
              <a:t>Составитель: Болячина М.Ю. </a:t>
            </a:r>
          </a:p>
          <a:p>
            <a:pPr>
              <a:spcBef>
                <a:spcPct val="0"/>
              </a:spcBef>
              <a:buFontTx/>
              <a:buNone/>
            </a:pPr>
            <a:r>
              <a:rPr lang="ru-RU" altLang="ru-RU" sz="1800">
                <a:solidFill>
                  <a:srgbClr val="26B02D"/>
                </a:solidFill>
                <a:latin typeface="Times New Roman" pitchFamily="18" charset="0"/>
                <a:cs typeface="Times New Roman" pitchFamily="18" charset="0"/>
              </a:rPr>
              <a:t>учитель ИЗО</a:t>
            </a:r>
          </a:p>
          <a:p>
            <a:pPr>
              <a:spcBef>
                <a:spcPct val="0"/>
              </a:spcBef>
              <a:buFontTx/>
              <a:buNone/>
            </a:pPr>
            <a:r>
              <a:rPr lang="ru-RU" altLang="ru-RU" sz="1800">
                <a:solidFill>
                  <a:srgbClr val="26B02D"/>
                </a:solidFill>
                <a:latin typeface="Times New Roman" pitchFamily="18" charset="0"/>
                <a:cs typeface="Times New Roman" pitchFamily="18" charset="0"/>
              </a:rPr>
              <a:t>ОЧУ СОШ "Потенциал"</a:t>
            </a:r>
          </a:p>
          <a:p>
            <a:pPr>
              <a:spcBef>
                <a:spcPct val="0"/>
              </a:spcBef>
              <a:buFontTx/>
              <a:buNone/>
            </a:pPr>
            <a:r>
              <a:rPr lang="ru-RU" altLang="ru-RU" sz="1800">
                <a:solidFill>
                  <a:srgbClr val="26B02D"/>
                </a:solidFill>
                <a:latin typeface="Times New Roman" pitchFamily="18" charset="0"/>
                <a:cs typeface="Times New Roman" pitchFamily="18" charset="0"/>
              </a:rPr>
              <a:t>Москва</a:t>
            </a:r>
          </a:p>
        </p:txBody>
      </p:sp>
    </p:spTree>
  </p:cSld>
  <p:clrMapOvr>
    <a:masterClrMapping/>
  </p:clrMapOvr>
  <p:transition spd="slow" advTm="7036">
    <p:split orient="vert"/>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9238"/>
            <a:ext cx="9220200" cy="734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Прямоугольник 3"/>
          <p:cNvSpPr>
            <a:spLocks noChangeArrowheads="1"/>
          </p:cNvSpPr>
          <p:nvPr/>
        </p:nvSpPr>
        <p:spPr bwMode="auto">
          <a:xfrm>
            <a:off x="3638550" y="-7938"/>
            <a:ext cx="294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solidFill>
                  <a:schemeClr val="bg1"/>
                </a:solidFill>
                <a:latin typeface="Times New Roman" pitchFamily="18" charset="0"/>
                <a:cs typeface="Times New Roman" pitchFamily="18" charset="0"/>
              </a:rPr>
              <a:t>Нино Чакветадзе «ДОЖДЬ»</a:t>
            </a:r>
          </a:p>
        </p:txBody>
      </p:sp>
      <p:sp>
        <p:nvSpPr>
          <p:cNvPr id="22532" name="Прямоугольник 1"/>
          <p:cNvSpPr>
            <a:spLocks noChangeArrowheads="1"/>
          </p:cNvSpPr>
          <p:nvPr/>
        </p:nvSpPr>
        <p:spPr bwMode="auto">
          <a:xfrm>
            <a:off x="0" y="446088"/>
            <a:ext cx="624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400">
                <a:solidFill>
                  <a:srgbClr val="FFFFB3"/>
                </a:solidFill>
                <a:latin typeface="Times New Roman" pitchFamily="18" charset="0"/>
                <a:cs typeface="Times New Roman" pitchFamily="18" charset="0"/>
              </a:rPr>
              <a:t>     Трогательные картины грузинской художницы </a:t>
            </a:r>
            <a:r>
              <a:rPr lang="ru-RU" altLang="ru-RU" sz="1400" b="1">
                <a:solidFill>
                  <a:srgbClr val="FFFFB3"/>
                </a:solidFill>
                <a:latin typeface="Times New Roman" pitchFamily="18" charset="0"/>
                <a:cs typeface="Times New Roman" pitchFamily="18" charset="0"/>
              </a:rPr>
              <a:t>Нино Чакветадзе</a:t>
            </a:r>
            <a:r>
              <a:rPr lang="ru-RU" altLang="ru-RU" sz="1400">
                <a:solidFill>
                  <a:srgbClr val="FFFFB3"/>
                </a:solidFill>
                <a:latin typeface="Times New Roman" pitchFamily="18" charset="0"/>
                <a:cs typeface="Times New Roman" pitchFamily="18" charset="0"/>
              </a:rPr>
              <a:t> главной темой которых являются - добрые, милые детишки с мудрыми не по годам глазами, вызывая самые светлые чувства и переживания. Каждая картина не только пропитана невероятной нежностью, теплом и уютом, но и приправлена капелькой грусти, беззвучно застывшей в воздухе…</a:t>
            </a:r>
          </a:p>
          <a:p>
            <a:pPr>
              <a:spcBef>
                <a:spcPct val="0"/>
              </a:spcBef>
              <a:buFontTx/>
              <a:buNone/>
            </a:pPr>
            <a:endParaRPr lang="ru-RU" altLang="ru-RU" sz="1400">
              <a:solidFill>
                <a:srgbClr val="FFFFB3"/>
              </a:solidFill>
              <a:latin typeface="Times New Roman" pitchFamily="18" charset="0"/>
              <a:cs typeface="Times New Roman" pitchFamily="18" charset="0"/>
            </a:endParaRPr>
          </a:p>
        </p:txBody>
      </p:sp>
      <p:sp>
        <p:nvSpPr>
          <p:cNvPr id="22533" name="TextBox 5"/>
          <p:cNvSpPr txBox="1">
            <a:spLocks noChangeArrowheads="1"/>
          </p:cNvSpPr>
          <p:nvPr/>
        </p:nvSpPr>
        <p:spPr bwMode="auto">
          <a:xfrm>
            <a:off x="76200" y="762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b="1">
                <a:latin typeface="Times New Roman" pitchFamily="18" charset="0"/>
                <a:cs typeface="Times New Roman" pitchFamily="18" charset="0"/>
              </a:rPr>
              <a:t>6</a:t>
            </a:r>
          </a:p>
        </p:txBody>
      </p:sp>
    </p:spTree>
  </p:cSld>
  <p:clrMapOvr>
    <a:masterClrMapping/>
  </p:clrMapOvr>
  <p:transition spd="slow" advTm="35576">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538"/>
            <a:ext cx="9144000" cy="722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5444">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ucrazy.ru/files/pics/2014.12/ninochakvat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66713"/>
            <a:ext cx="8753475" cy="723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753">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8822015724144875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44475"/>
            <a:ext cx="8678863"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304800" y="5791200"/>
            <a:ext cx="8678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ru-RU" altLang="ru-RU" sz="2400"/>
              <a:t>Площадь скорби. </a:t>
            </a:r>
          </a:p>
          <a:p>
            <a:pPr algn="ctr" eaLnBrk="1" hangingPunct="1">
              <a:spcBef>
                <a:spcPct val="0"/>
              </a:spcBef>
              <a:buFontTx/>
              <a:buNone/>
            </a:pPr>
            <a:r>
              <a:rPr lang="ru-RU" altLang="ru-RU" sz="2400"/>
              <a:t>Скульптура на Мамаевом кургане. Волгоград.</a:t>
            </a:r>
          </a:p>
        </p:txBody>
      </p:sp>
      <p:sp>
        <p:nvSpPr>
          <p:cNvPr id="25604" name="TextBox 3"/>
          <p:cNvSpPr txBox="1">
            <a:spLocks noChangeArrowheads="1"/>
          </p:cNvSpPr>
          <p:nvPr/>
        </p:nvSpPr>
        <p:spPr bwMode="auto">
          <a:xfrm>
            <a:off x="76200" y="762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b="1">
                <a:latin typeface="Times New Roman" pitchFamily="18" charset="0"/>
                <a:cs typeface="Times New Roman" pitchFamily="18" charset="0"/>
              </a:rPr>
              <a:t>7</a:t>
            </a:r>
          </a:p>
        </p:txBody>
      </p:sp>
    </p:spTree>
  </p:cSld>
  <p:clrMapOvr>
    <a:masterClrMapping/>
  </p:clrMapOvr>
  <p:transition spd="slow" advTm="2015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176213" y="304800"/>
            <a:ext cx="457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    Мемориал на площади Скорби изображает скорбящую мать, держащую на руках своего сына. Склонившись над телом погибшего, мать оплакивает своего героя. Однако герои этой скульптуры – не отдельно взятые люди: это, скорее, собирательный образ всех скорбящих матерей, потерявших своих родных в годы войны.</a:t>
            </a:r>
          </a:p>
        </p:txBody>
      </p:sp>
      <p:pic>
        <p:nvPicPr>
          <p:cNvPr id="26627"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457200"/>
            <a:ext cx="43957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Прямоугольник 3"/>
          <p:cNvSpPr>
            <a:spLocks noChangeArrowheads="1"/>
          </p:cNvSpPr>
          <p:nvPr/>
        </p:nvSpPr>
        <p:spPr bwMode="auto">
          <a:xfrm>
            <a:off x="176213" y="3717925"/>
            <a:ext cx="4572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ru-RU" altLang="ru-RU" sz="1800">
                <a:latin typeface="Times New Roman" pitchFamily="18" charset="0"/>
                <a:cs typeface="Times New Roman" pitchFamily="18" charset="0"/>
              </a:rPr>
              <a:t>      Первоначально проект центральной скульптуры площади Скорби на Мамаевом кургане был иным – Вучетич хотел дать погибшему солдату лицо. Однако позже скульптор изменил свое решение: солдат без лица – абстрактный образ, в которых отражены мужья и братья, сыновья и отцы, которых теряли женщины в войну. Скульптура на площади Скорби окружена Озером Слез.</a:t>
            </a:r>
            <a:br>
              <a:rPr lang="ru-RU" altLang="ru-RU" sz="1800">
                <a:latin typeface="Times New Roman" pitchFamily="18" charset="0"/>
                <a:cs typeface="Times New Roman" pitchFamily="18" charset="0"/>
              </a:rPr>
            </a:br>
            <a:endParaRPr lang="ru-RU" altLang="ru-RU" sz="1800">
              <a:latin typeface="Times New Roman" pitchFamily="18" charset="0"/>
              <a:cs typeface="Times New Roman" pitchFamily="18" charset="0"/>
            </a:endParaRPr>
          </a:p>
        </p:txBody>
      </p:sp>
    </p:spTree>
  </p:cSld>
  <p:clrMapOvr>
    <a:masterClrMapping/>
  </p:clrMapOvr>
  <p:transition spd="slow" advTm="6151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685800" y="3048000"/>
            <a:ext cx="7543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ru-RU" altLang="ru-RU">
                <a:solidFill>
                  <a:srgbClr val="26B02D"/>
                </a:solidFill>
                <a:latin typeface="Times New Roman" pitchFamily="18" charset="0"/>
                <a:cs typeface="Times New Roman" pitchFamily="18" charset="0"/>
              </a:rPr>
              <a:t>Приходилось ли вам читать литературные произведения и рассматривать иллюстрации, способные вызвать у вас сострадание к героям?</a:t>
            </a:r>
          </a:p>
        </p:txBody>
      </p:sp>
      <p:sp>
        <p:nvSpPr>
          <p:cNvPr id="27651" name="TextBox 2"/>
          <p:cNvSpPr txBox="1">
            <a:spLocks noChangeArrowheads="1"/>
          </p:cNvSpPr>
          <p:nvPr/>
        </p:nvSpPr>
        <p:spPr bwMode="auto">
          <a:xfrm>
            <a:off x="1752600" y="609600"/>
            <a:ext cx="533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2400">
                <a:latin typeface="Times New Roman" pitchFamily="18" charset="0"/>
                <a:cs typeface="Times New Roman" pitchFamily="18" charset="0"/>
              </a:rPr>
              <a:t>Художники создают не только картины и скульптуру, но и замечательные иллюстрации, способные вызвать у читателя сопереживание… </a:t>
            </a:r>
          </a:p>
        </p:txBody>
      </p:sp>
    </p:spTree>
  </p:cSld>
  <p:clrMapOvr>
    <a:masterClrMapping/>
  </p:clrMapOvr>
  <p:transition spd="slow" advTm="2645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1276269708_andersen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25663"/>
            <a:ext cx="74612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8"/>
          <p:cNvSpPr>
            <a:spLocks noGrp="1" noChangeArrowheads="1"/>
          </p:cNvSpPr>
          <p:nvPr>
            <p:ph type="title"/>
          </p:nvPr>
        </p:nvSpPr>
        <p:spPr>
          <a:xfrm>
            <a:off x="457200" y="203200"/>
            <a:ext cx="8229600" cy="1143000"/>
          </a:xfrm>
        </p:spPr>
        <p:txBody>
          <a:bodyPr/>
          <a:lstStyle/>
          <a:p>
            <a:pPr eaLnBrk="1" hangingPunct="1"/>
            <a:r>
              <a:rPr lang="ru-RU" altLang="ru-RU" sz="2800" smtClean="0"/>
              <a:t>"Девочка со спичками"       </a:t>
            </a:r>
            <a:br>
              <a:rPr lang="ru-RU" altLang="ru-RU" sz="2800" smtClean="0"/>
            </a:br>
            <a:r>
              <a:rPr lang="ru-RU" altLang="ru-RU" sz="2800" smtClean="0"/>
              <a:t>Ганс Христиан Андерсен</a:t>
            </a:r>
            <a:endParaRPr lang="ru-RU" altLang="ru-RU" sz="1200" smtClean="0">
              <a:latin typeface="Tahoma" pitchFamily="34" charset="0"/>
              <a:cs typeface="Tahoma" pitchFamily="34" charset="0"/>
            </a:endParaRPr>
          </a:p>
        </p:txBody>
      </p:sp>
      <p:sp>
        <p:nvSpPr>
          <p:cNvPr id="35843" name="Rectangle 3">
            <a:extLst>
              <a:ext uri="{FF2B5EF4-FFF2-40B4-BE49-F238E27FC236}"/>
            </a:extLst>
          </p:cNvPr>
          <p:cNvSpPr>
            <a:spLocks noGrp="1" noChangeArrowheads="1"/>
          </p:cNvSpPr>
          <p:nvPr>
            <p:ph type="body" sz="half" idx="4294967295"/>
          </p:nvPr>
        </p:nvSpPr>
        <p:spPr>
          <a:xfrm>
            <a:off x="19050" y="1219200"/>
            <a:ext cx="8610600" cy="3048000"/>
          </a:xfrm>
        </p:spPr>
        <p:txBody>
          <a:bodyPr/>
          <a:lstStyle/>
          <a:p>
            <a:pPr eaLnBrk="1" hangingPunct="1">
              <a:buFontTx/>
              <a:buNone/>
              <a:defRPr/>
            </a:pPr>
            <a:r>
              <a:rPr lang="ru-RU" altLang="ru-RU" sz="1050" dirty="0">
                <a:latin typeface="Tahoma" panose="020B0604030504040204" pitchFamily="34" charset="0"/>
                <a:cs typeface="Tahoma" panose="020B0604030504040204" pitchFamily="34" charset="0"/>
              </a:rPr>
              <a:t>	</a:t>
            </a:r>
            <a:r>
              <a:rPr lang="ru-RU" altLang="ru-RU" sz="1800" dirty="0"/>
              <a:t>Как холодно было в этот вечер! Шел снег, и сумерки сгущались. А вечер был последний в году - канун Нового года. В эту холодную и темную пору по улицам брела маленькая нищая девочка с непокрытой головой и босая. </a:t>
            </a:r>
          </a:p>
        </p:txBody>
      </p:sp>
    </p:spTree>
    <p:custDataLst>
      <p:tags r:id="rId1"/>
    </p:custDataLst>
  </p:cSld>
  <p:clrMapOvr>
    <a:masterClrMapping/>
  </p:clrMapOvr>
  <p:transition spd="slow" advTm="38462">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5848"/>
                                        </p:tgtEl>
                                        <p:attrNameLst>
                                          <p:attrName>style.visibility</p:attrName>
                                        </p:attrNameLst>
                                      </p:cBhvr>
                                      <p:to>
                                        <p:strVal val="visible"/>
                                      </p:to>
                                    </p:set>
                                    <p:anim calcmode="discrete" valueType="clr">
                                      <p:cBhvr override="childStyle">
                                        <p:cTn id="7" dur="80"/>
                                        <p:tgtEl>
                                          <p:spTgt spid="358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8"/>
                                        </p:tgtEl>
                                        <p:attrNameLst>
                                          <p:attrName>fillcolor</p:attrName>
                                        </p:attrNameLst>
                                      </p:cBhvr>
                                      <p:tavLst>
                                        <p:tav tm="0">
                                          <p:val>
                                            <p:clrVal>
                                              <a:schemeClr val="accent2"/>
                                            </p:clrVal>
                                          </p:val>
                                        </p:tav>
                                        <p:tav tm="50000">
                                          <p:val>
                                            <p:clrVal>
                                              <a:schemeClr val="hlink"/>
                                            </p:clrVal>
                                          </p:val>
                                        </p:tav>
                                      </p:tavLst>
                                    </p:anim>
                                    <p:set>
                                      <p:cBhvr>
                                        <p:cTn id="9" dur="80"/>
                                        <p:tgtEl>
                                          <p:spTgt spid="3584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5844"/>
                                        </p:tgtEl>
                                        <p:attrNameLst>
                                          <p:attrName>style.visibility</p:attrName>
                                        </p:attrNameLst>
                                      </p:cBhvr>
                                      <p:to>
                                        <p:strVal val="visible"/>
                                      </p:to>
                                    </p:set>
                                    <p:animEffect transition="in" filter="wipe(down)">
                                      <p:cBhvr>
                                        <p:cTn id="14" dur="500"/>
                                        <p:tgtEl>
                                          <p:spTgt spid="35844"/>
                                        </p:tgtEl>
                                      </p:cBhvr>
                                    </p:animEffect>
                                  </p:childTnLst>
                                </p:cTn>
                              </p:par>
                            </p:childTnLst>
                          </p:cTn>
                        </p:par>
                        <p:par>
                          <p:cTn id="15" fill="hold" nodeType="afterGroup">
                            <p:stCondLst>
                              <p:cond delay="5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35843">
                                            <p:txEl>
                                              <p:pRg st="0" end="0"/>
                                            </p:txEl>
                                          </p:spTgt>
                                        </p:tgtEl>
                                        <p:attrNameLst>
                                          <p:attrName>style.visibility</p:attrName>
                                        </p:attrNameLst>
                                      </p:cBhvr>
                                      <p:to>
                                        <p:strVal val="visible"/>
                                      </p:to>
                                    </p:set>
                                    <p:anim calcmode="discrete" valueType="clr">
                                      <p:cBhvr override="childStyle">
                                        <p:cTn id="18" dur="80"/>
                                        <p:tgtEl>
                                          <p:spTgt spid="35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5843">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3584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1"/>
          </p:nvPr>
        </p:nvSpPr>
        <p:spPr>
          <a:xfrm>
            <a:off x="228600" y="152400"/>
            <a:ext cx="8686800" cy="3048000"/>
          </a:xfrm>
        </p:spPr>
        <p:txBody>
          <a:bodyPr/>
          <a:lstStyle/>
          <a:p>
            <a:pPr eaLnBrk="1" hangingPunct="1">
              <a:buFontTx/>
              <a:buNone/>
            </a:pPr>
            <a:r>
              <a:rPr lang="ru-RU" altLang="ru-RU" sz="800" smtClean="0">
                <a:latin typeface="Tahoma" pitchFamily="34" charset="0"/>
                <a:cs typeface="Tahoma" pitchFamily="34" charset="0"/>
              </a:rPr>
              <a:t>		 </a:t>
            </a:r>
            <a:r>
              <a:rPr lang="ru-RU" altLang="ru-RU" sz="1800" smtClean="0"/>
              <a:t>Правда, из дому она вышла обутая, но много ли было проку в огромных старых туфлях? Туфли эти прежде носила ее мать, - вот какие они были большие, - и девочка потеряла их сегодня, когда бросилась бежать через дорогу, испугавшись двух карет, которые мчались во весь опор. Одной туфли она так и не нашла, другую утащил какой-то мальчишка, заявив, что из нее выйдет отличная люлька для его будущих ребят.</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981200"/>
            <a:ext cx="78549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469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9155">
                                            <p:txEl>
                                              <p:pRg st="0" end="0"/>
                                            </p:txEl>
                                          </p:spTgt>
                                        </p:tgtEl>
                                        <p:attrNameLst>
                                          <p:attrName>style.visibility</p:attrName>
                                        </p:attrNameLst>
                                      </p:cBhvr>
                                      <p:to>
                                        <p:strVal val="visible"/>
                                      </p:to>
                                    </p:set>
                                    <p:anim calcmode="discrete" valueType="clr">
                                      <p:cBhvr override="childStyle">
                                        <p:cTn id="7" dur="80"/>
                                        <p:tgtEl>
                                          <p:spTgt spid="491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25e729978d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7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7"/>
          <p:cNvSpPr>
            <a:spLocks noGrp="1" noChangeArrowheads="1"/>
          </p:cNvSpPr>
          <p:nvPr>
            <p:ph type="body" sz="half" idx="2"/>
          </p:nvPr>
        </p:nvSpPr>
        <p:spPr>
          <a:xfrm>
            <a:off x="4953000" y="1600200"/>
            <a:ext cx="3886200" cy="4525963"/>
          </a:xfrm>
        </p:spPr>
        <p:txBody>
          <a:bodyPr/>
          <a:lstStyle/>
          <a:p>
            <a:pPr algn="ctr" eaLnBrk="1" hangingPunct="1">
              <a:buFontTx/>
              <a:buNone/>
            </a:pPr>
            <a:r>
              <a:rPr lang="ru-RU" altLang="ru-RU" sz="2000" smtClean="0"/>
              <a:t>     </a:t>
            </a:r>
          </a:p>
        </p:txBody>
      </p:sp>
      <p:sp>
        <p:nvSpPr>
          <p:cNvPr id="39945" name="Rectangle 9"/>
          <p:cNvSpPr>
            <a:spLocks noChangeArrowheads="1"/>
          </p:cNvSpPr>
          <p:nvPr/>
        </p:nvSpPr>
        <p:spPr bwMode="auto">
          <a:xfrm>
            <a:off x="0" y="1028700"/>
            <a:ext cx="419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ru-RU" altLang="ru-RU" sz="700">
                <a:latin typeface="Tahoma" pitchFamily="34" charset="0"/>
                <a:cs typeface="Tahoma" pitchFamily="34" charset="0"/>
              </a:rPr>
              <a:t>		</a:t>
            </a:r>
            <a:r>
              <a:rPr lang="ru-RU" altLang="ru-RU" sz="2000"/>
              <a:t>Вот девочка и брела теперь босиком, и ножки ее покраснели и посинели от холода. В кармане ее старенького передника лежало несколько пачек серных спичек, а одну пачку она держала в руке. За весь этот день она не продала ни одной спички, и ей не подали ни гроша. Она брела голодная и продрогшая и так измучилась, бедняжка!...</a:t>
            </a:r>
          </a:p>
          <a:p>
            <a:pPr eaLnBrk="1" hangingPunct="1">
              <a:lnSpc>
                <a:spcPct val="80000"/>
              </a:lnSpc>
            </a:pPr>
            <a:endParaRPr lang="ru-RU" altLang="ru-RU" sz="2000"/>
          </a:p>
        </p:txBody>
      </p:sp>
    </p:spTree>
  </p:cSld>
  <p:clrMapOvr>
    <a:masterClrMapping/>
  </p:clrMapOvr>
  <p:transition spd="slow" advTm="3000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9945">
                                            <p:txEl>
                                              <p:pRg st="0" end="0"/>
                                            </p:txEl>
                                          </p:spTgt>
                                        </p:tgtEl>
                                        <p:attrNameLst>
                                          <p:attrName>style.visibility</p:attrName>
                                        </p:attrNameLst>
                                      </p:cBhvr>
                                      <p:to>
                                        <p:strVal val="visible"/>
                                      </p:to>
                                    </p:set>
                                    <p:anim calcmode="discrete" valueType="clr">
                                      <p:cBhvr override="childStyle">
                                        <p:cTn id="7" dur="80"/>
                                        <p:tgtEl>
                                          <p:spTgt spid="399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994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to-koritsaki-me-ta-spi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0"/>
            <a:ext cx="5443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ChangeArrowheads="1"/>
          </p:cNvSpPr>
          <p:nvPr/>
        </p:nvSpPr>
        <p:spPr bwMode="auto">
          <a:xfrm>
            <a:off x="228600" y="990600"/>
            <a:ext cx="32924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ru-RU" altLang="ru-RU" sz="1800">
                <a:latin typeface="Tahoma" pitchFamily="34" charset="0"/>
                <a:cs typeface="Tahoma" pitchFamily="34" charset="0"/>
              </a:rPr>
              <a:t>    </a:t>
            </a:r>
            <a:r>
              <a:rPr lang="ru-RU" altLang="ru-RU" sz="2000"/>
              <a:t>Ручонки ее совсем закоченели. Ах, как бы их согрел огонек маленькой спички! Если бы только она посмела вытащить спичку, чиркнуть ею о стену и погреть пальцы! Девочка робко вытянула одну спичку и... чирк! Как спичка вспыхнула, как ярко она загорелась! Девочка прикрыла ее рукой, и спичка стала гореть ровным светлым пламенем, точно крохотная свечечка…</a:t>
            </a:r>
          </a:p>
        </p:txBody>
      </p:sp>
    </p:spTree>
  </p:cSld>
  <p:clrMapOvr>
    <a:masterClrMapping/>
  </p:clrMapOvr>
  <p:transition spd="slow" advTm="4974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1204">
                                            <p:txEl>
                                              <p:pRg st="0" end="0"/>
                                            </p:txEl>
                                          </p:spTgt>
                                        </p:tgtEl>
                                        <p:attrNameLst>
                                          <p:attrName>style.visibility</p:attrName>
                                        </p:attrNameLst>
                                      </p:cBhvr>
                                      <p:to>
                                        <p:strVal val="visible"/>
                                      </p:to>
                                    </p:set>
                                    <p:anim calcmode="discrete" valueType="clr">
                                      <p:cBhvr override="childStyle">
                                        <p:cTn id="7" dur="80"/>
                                        <p:tgtEl>
                                          <p:spTgt spid="512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0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noChangeArrowheads="1"/>
          </p:cNvSpPr>
          <p:nvPr>
            <p:ph type="title"/>
          </p:nvPr>
        </p:nvSpPr>
        <p:spPr>
          <a:xfrm>
            <a:off x="457200" y="457200"/>
            <a:ext cx="8229600" cy="1143000"/>
          </a:xfrm>
        </p:spPr>
        <p:txBody>
          <a:bodyPr/>
          <a:lstStyle/>
          <a:p>
            <a:pPr eaLnBrk="1" hangingPunct="1"/>
            <a:r>
              <a:rPr lang="ru-RU" altLang="ru-RU" smtClean="0">
                <a:solidFill>
                  <a:srgbClr val="FF2121"/>
                </a:solidFill>
                <a:latin typeface="Times New Roman" pitchFamily="18" charset="0"/>
                <a:cs typeface="Times New Roman" pitchFamily="18" charset="0"/>
              </a:rPr>
              <a:t>Что  такое  сопереживание</a:t>
            </a:r>
            <a:r>
              <a:rPr lang="en-US" altLang="ru-RU" smtClean="0">
                <a:solidFill>
                  <a:srgbClr val="FF2121"/>
                </a:solidFill>
              </a:rPr>
              <a:t>?</a:t>
            </a:r>
            <a:endParaRPr lang="ru-RU" altLang="ru-RU" smtClean="0">
              <a:solidFill>
                <a:srgbClr val="FF2121"/>
              </a:solidFill>
            </a:endParaRPr>
          </a:p>
        </p:txBody>
      </p:sp>
      <p:sp>
        <p:nvSpPr>
          <p:cNvPr id="5123" name="Прямоугольник 2"/>
          <p:cNvSpPr>
            <a:spLocks noChangeArrowheads="1"/>
          </p:cNvSpPr>
          <p:nvPr/>
        </p:nvSpPr>
        <p:spPr bwMode="auto">
          <a:xfrm>
            <a:off x="485775" y="2133600"/>
            <a:ext cx="7920038"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Char char="-"/>
            </a:pPr>
            <a:r>
              <a:rPr lang="ru-RU" altLang="ru-RU">
                <a:solidFill>
                  <a:schemeClr val="tx2"/>
                </a:solidFill>
                <a:latin typeface="Times New Roman" pitchFamily="18" charset="0"/>
                <a:cs typeface="Times New Roman" pitchFamily="18" charset="0"/>
              </a:rPr>
              <a:t>это  понимание,  что  чувствует  другой,   ощущение  того, что  происходит   во  внутреннем  мире   другого  человека. </a:t>
            </a:r>
          </a:p>
          <a:p>
            <a:pPr algn="ctr" eaLnBrk="1" hangingPunct="1">
              <a:spcBef>
                <a:spcPct val="0"/>
              </a:spcBef>
              <a:buFontTx/>
              <a:buNone/>
            </a:pPr>
            <a:endParaRPr lang="ru-RU" altLang="ru-RU">
              <a:solidFill>
                <a:schemeClr val="tx2"/>
              </a:solidFill>
              <a:latin typeface="Times New Roman" pitchFamily="18" charset="0"/>
              <a:cs typeface="Times New Roman" pitchFamily="18" charset="0"/>
            </a:endParaRPr>
          </a:p>
          <a:p>
            <a:pPr algn="ctr" eaLnBrk="1" hangingPunct="1">
              <a:spcBef>
                <a:spcPct val="0"/>
              </a:spcBef>
              <a:buFontTx/>
              <a:buNone/>
            </a:pPr>
            <a:r>
              <a:rPr lang="ru-RU" altLang="ru-RU">
                <a:solidFill>
                  <a:schemeClr val="tx2"/>
                </a:solidFill>
                <a:latin typeface="Times New Roman" pitchFamily="18" charset="0"/>
                <a:cs typeface="Times New Roman" pitchFamily="18" charset="0"/>
              </a:rPr>
              <a:t> Сопереживание     учит  нас   совершать  добрые  и  нужные  поступки,  объединяет   людей.</a:t>
            </a:r>
          </a:p>
        </p:txBody>
      </p:sp>
    </p:spTree>
    <p:custDataLst>
      <p:tags r:id="rId1"/>
    </p:custDataLst>
  </p:cSld>
  <p:clrMapOvr>
    <a:masterClrMapping/>
  </p:clrMapOvr>
  <p:transition spd="slow" advTm="22516">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2133600" y="1447800"/>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2800">
                <a:solidFill>
                  <a:srgbClr val="26B02D"/>
                </a:solidFill>
                <a:cs typeface="Times New Roman" pitchFamily="18" charset="0"/>
              </a:rPr>
              <a:t>«Из всех наук, которые должен знать человек, главная есть наука о том, как жить, делая как можно меньше зла и как можно больше добра» </a:t>
            </a:r>
          </a:p>
          <a:p>
            <a:pPr algn="ctr">
              <a:spcBef>
                <a:spcPct val="0"/>
              </a:spcBef>
              <a:buFontTx/>
              <a:buNone/>
            </a:pPr>
            <a:endParaRPr lang="ru-RU" altLang="ru-RU" sz="2800">
              <a:solidFill>
                <a:srgbClr val="26B02D"/>
              </a:solidFill>
              <a:cs typeface="Times New Roman" pitchFamily="18" charset="0"/>
            </a:endParaRPr>
          </a:p>
          <a:p>
            <a:pPr algn="ctr">
              <a:spcBef>
                <a:spcPct val="0"/>
              </a:spcBef>
              <a:buFontTx/>
              <a:buNone/>
            </a:pPr>
            <a:r>
              <a:rPr lang="ru-RU" altLang="ru-RU" sz="2800">
                <a:solidFill>
                  <a:srgbClr val="26B02D"/>
                </a:solidFill>
                <a:cs typeface="Times New Roman" pitchFamily="18" charset="0"/>
              </a:rPr>
              <a:t>Л.Н. Толстой</a:t>
            </a:r>
            <a:endParaRPr lang="ru-RU" altLang="ru-RU" sz="2800">
              <a:solidFill>
                <a:srgbClr val="26B02D"/>
              </a:solidFill>
              <a:latin typeface="Times New Roman" pitchFamily="18" charset="0"/>
              <a:cs typeface="Times New Roman" pitchFamily="18" charset="0"/>
            </a:endParaRPr>
          </a:p>
        </p:txBody>
      </p:sp>
    </p:spTree>
  </p:cSld>
  <p:clrMapOvr>
    <a:masterClrMapping/>
  </p:clrMapOvr>
  <p:transition spd="slow" advTm="634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Grp="1" noChangeArrowheads="1"/>
          </p:cNvSpPr>
          <p:nvPr>
            <p:ph type="title"/>
          </p:nvPr>
        </p:nvSpPr>
        <p:spPr>
          <a:xfrm>
            <a:off x="457200" y="1905000"/>
            <a:ext cx="8305800" cy="2239963"/>
          </a:xfrm>
        </p:spPr>
        <p:txBody>
          <a:bodyPr/>
          <a:lstStyle/>
          <a:p>
            <a:pPr eaLnBrk="1" hangingPunct="1"/>
            <a:r>
              <a:rPr lang="ru-RU" altLang="ru-RU" sz="4000" smtClean="0"/>
              <a:t>Какие чувства у вас вызвали просмотренные на уроке изображения?</a:t>
            </a:r>
          </a:p>
        </p:txBody>
      </p:sp>
    </p:spTree>
  </p:cSld>
  <p:clrMapOvr>
    <a:masterClrMapping/>
  </p:clrMapOvr>
  <p:transition spd="slow" advTm="3297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5062"/>
                                        </p:tgtEl>
                                        <p:attrNameLst>
                                          <p:attrName>style.visibility</p:attrName>
                                        </p:attrNameLst>
                                      </p:cBhvr>
                                      <p:to>
                                        <p:strVal val="visible"/>
                                      </p:to>
                                    </p:set>
                                    <p:anim calcmode="discrete" valueType="clr">
                                      <p:cBhvr override="childStyle">
                                        <p:cTn id="7" dur="80"/>
                                        <p:tgtEl>
                                          <p:spTgt spid="450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62"/>
                                        </p:tgtEl>
                                        <p:attrNameLst>
                                          <p:attrName>fillcolor</p:attrName>
                                        </p:attrNameLst>
                                      </p:cBhvr>
                                      <p:tavLst>
                                        <p:tav tm="0">
                                          <p:val>
                                            <p:clrVal>
                                              <a:schemeClr val="accent2"/>
                                            </p:clrVal>
                                          </p:val>
                                        </p:tav>
                                        <p:tav tm="50000">
                                          <p:val>
                                            <p:clrVal>
                                              <a:schemeClr val="hlink"/>
                                            </p:clrVal>
                                          </p:val>
                                        </p:tav>
                                      </p:tavLst>
                                    </p:anim>
                                    <p:set>
                                      <p:cBhvr>
                                        <p:cTn id="9" dur="80"/>
                                        <p:tgtEl>
                                          <p:spTgt spid="45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40" name="Rectangle 76"/>
          <p:cNvSpPr>
            <a:spLocks noChangeArrowheads="1"/>
          </p:cNvSpPr>
          <p:nvPr/>
        </p:nvSpPr>
        <p:spPr bwMode="auto">
          <a:xfrm>
            <a:off x="504825" y="1912938"/>
            <a:ext cx="8077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ru-RU" altLang="ru-RU" sz="2800">
                <a:solidFill>
                  <a:schemeClr val="tx2"/>
                </a:solidFill>
              </a:rPr>
              <a:t>Какие работы художников произвели на вас наибольшее впечатление? Почему?</a:t>
            </a:r>
          </a:p>
        </p:txBody>
      </p:sp>
      <p:sp>
        <p:nvSpPr>
          <p:cNvPr id="34819" name="Rectangle 2"/>
          <p:cNvSpPr>
            <a:spLocks noGrp="1" noChangeArrowheads="1"/>
          </p:cNvSpPr>
          <p:nvPr>
            <p:ph type="title"/>
          </p:nvPr>
        </p:nvSpPr>
        <p:spPr>
          <a:xfrm>
            <a:off x="428625" y="304800"/>
            <a:ext cx="8229600" cy="1143000"/>
          </a:xfrm>
          <a:solidFill>
            <a:schemeClr val="bg1"/>
          </a:solidFill>
        </p:spPr>
        <p:txBody>
          <a:bodyPr/>
          <a:lstStyle/>
          <a:p>
            <a:pPr eaLnBrk="1" hangingPunct="1"/>
            <a:r>
              <a:rPr lang="ru-RU" altLang="ru-RU" smtClean="0">
                <a:solidFill>
                  <a:srgbClr val="26B02D"/>
                </a:solidFill>
              </a:rPr>
              <a:t>Задание на дом:</a:t>
            </a:r>
          </a:p>
        </p:txBody>
      </p:sp>
      <p:sp>
        <p:nvSpPr>
          <p:cNvPr id="34820" name="Прямоугольник 1"/>
          <p:cNvSpPr>
            <a:spLocks noChangeArrowheads="1"/>
          </p:cNvSpPr>
          <p:nvPr/>
        </p:nvSpPr>
        <p:spPr bwMode="auto">
          <a:xfrm>
            <a:off x="1066800" y="3327400"/>
            <a:ext cx="6581775"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 typeface="Wingdings 2" pitchFamily="18" charset="2"/>
              <a:buChar char="#"/>
            </a:pPr>
            <a:r>
              <a:rPr lang="ru-RU" altLang="ru-RU" sz="2400">
                <a:latin typeface="Times New Roman" pitchFamily="18" charset="0"/>
                <a:cs typeface="Times New Roman" pitchFamily="18" charset="0"/>
              </a:rPr>
              <a:t>Выполнить </a:t>
            </a:r>
            <a:r>
              <a:rPr lang="ru-RU" altLang="ru-RU" sz="2400">
                <a:solidFill>
                  <a:schemeClr val="tx2"/>
                </a:solidFill>
                <a:latin typeface="Times New Roman" pitchFamily="18" charset="0"/>
                <a:cs typeface="Times New Roman" pitchFamily="18" charset="0"/>
              </a:rPr>
              <a:t>рисунок с драматическим сюжетом. </a:t>
            </a:r>
          </a:p>
          <a:p>
            <a:pPr eaLnBrk="1" hangingPunct="1">
              <a:spcBef>
                <a:spcPct val="0"/>
              </a:spcBef>
              <a:buFontTx/>
              <a:buNone/>
            </a:pPr>
            <a:r>
              <a:rPr lang="ru-RU" altLang="ru-RU" sz="2400">
                <a:solidFill>
                  <a:schemeClr val="tx2"/>
                </a:solidFill>
                <a:latin typeface="Times New Roman" pitchFamily="18" charset="0"/>
                <a:cs typeface="Times New Roman" pitchFamily="18" charset="0"/>
              </a:rPr>
              <a:t>Покажите свое отношение к героям рисунка, чтобы ваша картина могла вызвать</a:t>
            </a:r>
            <a:r>
              <a:rPr lang="ru-RU" altLang="ru-RU" sz="2400" b="1">
                <a:solidFill>
                  <a:schemeClr val="tx2"/>
                </a:solidFill>
                <a:latin typeface="Times New Roman" pitchFamily="18" charset="0"/>
                <a:cs typeface="Times New Roman" pitchFamily="18" charset="0"/>
              </a:rPr>
              <a:t> </a:t>
            </a:r>
            <a:r>
              <a:rPr lang="ru-RU" altLang="ru-RU" sz="2400">
                <a:solidFill>
                  <a:schemeClr val="tx2"/>
                </a:solidFill>
                <a:latin typeface="Times New Roman" pitchFamily="18" charset="0"/>
                <a:cs typeface="Times New Roman" pitchFamily="18" charset="0"/>
              </a:rPr>
              <a:t>сострадание  у зрителей.</a:t>
            </a:r>
          </a:p>
        </p:txBody>
      </p:sp>
    </p:spTree>
  </p:cSld>
  <p:clrMapOvr>
    <a:masterClrMapping/>
  </p:clrMapOvr>
  <p:transition spd="slow" advTm="5523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62540">
                                            <p:txEl>
                                              <p:pRg st="0" end="0"/>
                                            </p:txEl>
                                          </p:spTgt>
                                        </p:tgtEl>
                                        <p:attrNameLst>
                                          <p:attrName>style.visibility</p:attrName>
                                        </p:attrNameLst>
                                      </p:cBhvr>
                                      <p:to>
                                        <p:strVal val="visible"/>
                                      </p:to>
                                    </p:set>
                                    <p:anim calcmode="discrete" valueType="clr">
                                      <p:cBhvr override="childStyle">
                                        <p:cTn id="7" dur="80"/>
                                        <p:tgtEl>
                                          <p:spTgt spid="625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54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254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noChangeArrowheads="1"/>
          </p:cNvSpPr>
          <p:nvPr>
            <p:ph type="title"/>
          </p:nvPr>
        </p:nvSpPr>
        <p:spPr>
          <a:xfrm>
            <a:off x="1066800" y="342900"/>
            <a:ext cx="6629400" cy="777875"/>
          </a:xfrm>
        </p:spPr>
        <p:txBody>
          <a:bodyPr/>
          <a:lstStyle/>
          <a:p>
            <a:pPr eaLnBrk="1" hangingPunct="1"/>
            <a:r>
              <a:rPr lang="ru-RU" altLang="ru-RU" smtClean="0">
                <a:solidFill>
                  <a:srgbClr val="FF2121"/>
                </a:solidFill>
              </a:rPr>
              <a:t>Итоги урока:</a:t>
            </a:r>
          </a:p>
        </p:txBody>
      </p:sp>
      <p:sp>
        <p:nvSpPr>
          <p:cNvPr id="35843" name="Объект 2"/>
          <p:cNvSpPr>
            <a:spLocks noGrp="1" noChangeArrowheads="1"/>
          </p:cNvSpPr>
          <p:nvPr>
            <p:ph idx="1"/>
          </p:nvPr>
        </p:nvSpPr>
        <p:spPr>
          <a:xfrm>
            <a:off x="457200" y="1524000"/>
            <a:ext cx="8229600" cy="4525963"/>
          </a:xfrm>
        </p:spPr>
        <p:txBody>
          <a:bodyPr/>
          <a:lstStyle/>
          <a:p>
            <a:pPr eaLnBrk="1" hangingPunct="1"/>
            <a:r>
              <a:rPr lang="ru-RU" altLang="ru-RU" b="1" smtClean="0">
                <a:solidFill>
                  <a:srgbClr val="26B02D"/>
                </a:solidFill>
              </a:rPr>
              <a:t>Вы рассмотрели картины художников, писавших про горе, несчастья людей и животных. Они не оставили вас равнодушными;</a:t>
            </a:r>
          </a:p>
          <a:p>
            <a:pPr eaLnBrk="1" hangingPunct="1"/>
            <a:r>
              <a:rPr lang="ru-RU" altLang="ru-RU" b="1" smtClean="0">
                <a:solidFill>
                  <a:srgbClr val="26B02D"/>
                </a:solidFill>
              </a:rPr>
              <a:t>Каждый художник через позу героя, его мимику,через цвета и контрасты передает свою мысль зрителю;</a:t>
            </a:r>
          </a:p>
          <a:p>
            <a:pPr eaLnBrk="1" hangingPunct="1"/>
            <a:r>
              <a:rPr lang="ru-RU" altLang="ru-RU" b="1" smtClean="0">
                <a:solidFill>
                  <a:srgbClr val="26B02D"/>
                </a:solidFill>
              </a:rPr>
              <a:t>Захотели ли вы через рисунок выразить свои чувства и показать зрителю?</a:t>
            </a:r>
          </a:p>
          <a:p>
            <a:pPr eaLnBrk="1" hangingPunct="1"/>
            <a:endParaRPr lang="ru-RU" altLang="ru-RU" smtClean="0">
              <a:solidFill>
                <a:srgbClr val="26B02D"/>
              </a:solidFill>
            </a:endParaRPr>
          </a:p>
        </p:txBody>
      </p:sp>
    </p:spTree>
  </p:cSld>
  <p:clrMapOvr>
    <a:masterClrMapping/>
  </p:clrMapOvr>
  <p:transition spd="slow" advTm="3323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noChangeArrowheads="1"/>
          </p:cNvSpPr>
          <p:nvPr>
            <p:ph type="title"/>
          </p:nvPr>
        </p:nvSpPr>
        <p:spPr>
          <a:xfrm>
            <a:off x="1066800" y="342900"/>
            <a:ext cx="6629400" cy="777875"/>
          </a:xfrm>
        </p:spPr>
        <p:txBody>
          <a:bodyPr/>
          <a:lstStyle/>
          <a:p>
            <a:pPr eaLnBrk="1" hangingPunct="1"/>
            <a:r>
              <a:rPr lang="ru-RU" altLang="ru-RU" smtClean="0">
                <a:solidFill>
                  <a:srgbClr val="FF2121"/>
                </a:solidFill>
              </a:rPr>
              <a:t>Цели урока:</a:t>
            </a:r>
          </a:p>
        </p:txBody>
      </p:sp>
      <p:sp>
        <p:nvSpPr>
          <p:cNvPr id="6147" name="Объект 2"/>
          <p:cNvSpPr>
            <a:spLocks noGrp="1" noChangeArrowheads="1"/>
          </p:cNvSpPr>
          <p:nvPr>
            <p:ph idx="1"/>
          </p:nvPr>
        </p:nvSpPr>
        <p:spPr>
          <a:xfrm>
            <a:off x="457200" y="1524000"/>
            <a:ext cx="8229600" cy="4525963"/>
          </a:xfrm>
        </p:spPr>
        <p:txBody>
          <a:bodyPr/>
          <a:lstStyle/>
          <a:p>
            <a:pPr eaLnBrk="1" hangingPunct="1"/>
            <a:r>
              <a:rPr lang="ru-RU" altLang="ru-RU" b="1" smtClean="0">
                <a:solidFill>
                  <a:srgbClr val="26B02D"/>
                </a:solidFill>
              </a:rPr>
              <a:t>-рассмотреть картины художников, писавших про несчастья людей и животных;</a:t>
            </a:r>
          </a:p>
          <a:p>
            <a:pPr eaLnBrk="1" hangingPunct="1"/>
            <a:r>
              <a:rPr lang="ru-RU" altLang="ru-RU" b="1" smtClean="0">
                <a:solidFill>
                  <a:srgbClr val="26B02D"/>
                </a:solidFill>
              </a:rPr>
              <a:t>-понять, какими способами художники выражают то, о чем хотят рассказать;</a:t>
            </a:r>
          </a:p>
          <a:p>
            <a:pPr eaLnBrk="1" hangingPunct="1"/>
            <a:r>
              <a:rPr lang="ru-RU" altLang="ru-RU" b="1" smtClean="0">
                <a:solidFill>
                  <a:srgbClr val="26B02D"/>
                </a:solidFill>
              </a:rPr>
              <a:t>-суметь через рисунок выразить свои чувства.</a:t>
            </a:r>
          </a:p>
          <a:p>
            <a:pPr eaLnBrk="1" hangingPunct="1"/>
            <a:endParaRPr lang="ru-RU" altLang="ru-RU" smtClean="0">
              <a:solidFill>
                <a:srgbClr val="26B02D"/>
              </a:solidFill>
            </a:endParaRPr>
          </a:p>
        </p:txBody>
      </p:sp>
    </p:spTree>
  </p:cSld>
  <p:clrMapOvr>
    <a:masterClrMapping/>
  </p:clrMapOvr>
  <p:transition spd="slow" advTm="2770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447800" y="1371600"/>
            <a:ext cx="59229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ru-RU" altLang="ru-RU" sz="3600" b="1">
                <a:solidFill>
                  <a:srgbClr val="26B02D"/>
                </a:solidFill>
                <a:latin typeface="Times New Roman" pitchFamily="18" charset="0"/>
                <a:cs typeface="Times New Roman" pitchFamily="18" charset="0"/>
              </a:rPr>
              <a:t>С  древнейших  времён  искусство   стремилось   вызвать   сопереживание  зрителя ,  развить  эту  способность  души.</a:t>
            </a:r>
          </a:p>
        </p:txBody>
      </p:sp>
    </p:spTree>
  </p:cSld>
  <p:clrMapOvr>
    <a:masterClrMapping/>
  </p:clrMapOvr>
  <p:transition spd="slow" advTm="1087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extLst>
          </p:cNvPr>
          <p:cNvSpPr>
            <a:spLocks noGrp="1" noChangeArrowheads="1"/>
          </p:cNvSpPr>
          <p:nvPr>
            <p:ph type="body" idx="1"/>
          </p:nvPr>
        </p:nvSpPr>
        <p:spPr>
          <a:xfrm>
            <a:off x="685800" y="838200"/>
            <a:ext cx="7277100" cy="5821363"/>
          </a:xfrm>
        </p:spPr>
        <p:txBody>
          <a:bodyPr/>
          <a:lstStyle/>
          <a:p>
            <a:pPr algn="ctr" eaLnBrk="1" hangingPunct="1">
              <a:defRPr/>
            </a:pPr>
            <a:r>
              <a:rPr lang="ru-RU" altLang="ru-RU" sz="2400" dirty="0">
                <a:solidFill>
                  <a:srgbClr val="26B02D"/>
                </a:solidFill>
              </a:rPr>
              <a:t>Через искусство художник выражает своё сочувствие к окружающим, учит сопереживать чужому горю, чужому страданию. </a:t>
            </a:r>
          </a:p>
          <a:p>
            <a:pPr algn="ctr" eaLnBrk="1" hangingPunct="1">
              <a:defRPr/>
            </a:pPr>
            <a:endParaRPr lang="ru-RU" altLang="ru-RU" sz="2400" dirty="0">
              <a:solidFill>
                <a:srgbClr val="26B02D"/>
              </a:solidFill>
            </a:endParaRPr>
          </a:p>
          <a:p>
            <a:pPr algn="ctr" eaLnBrk="1" hangingPunct="1">
              <a:defRPr/>
            </a:pPr>
            <a:endParaRPr lang="ru-RU" altLang="ru-RU" sz="2400" dirty="0">
              <a:solidFill>
                <a:srgbClr val="26B02D"/>
              </a:solidFill>
            </a:endParaRPr>
          </a:p>
          <a:p>
            <a:pPr algn="ctr" eaLnBrk="1" hangingPunct="1">
              <a:defRPr/>
            </a:pPr>
            <a:endParaRPr lang="ru-RU" altLang="ru-RU" sz="2400" dirty="0">
              <a:solidFill>
                <a:srgbClr val="26B02D"/>
              </a:solidFill>
            </a:endParaRPr>
          </a:p>
          <a:p>
            <a:pPr marL="0" indent="0" algn="ctr" eaLnBrk="1" hangingPunct="1">
              <a:buFontTx/>
              <a:buNone/>
              <a:defRPr/>
            </a:pPr>
            <a:r>
              <a:rPr lang="ru-RU" altLang="ru-RU" sz="2400" dirty="0">
                <a:solidFill>
                  <a:srgbClr val="26B02D"/>
                </a:solidFill>
              </a:rPr>
              <a:t>      Воспринимая такие произведения, люди объединяются в высоком человеческом чувстве сострадания.</a:t>
            </a:r>
          </a:p>
        </p:txBody>
      </p:sp>
    </p:spTree>
    <p:custDataLst>
      <p:tags r:id="rId1"/>
    </p:custDataLst>
  </p:cSld>
  <p:clrMapOvr>
    <a:masterClrMapping/>
  </p:clrMapOvr>
  <p:transition spd="slow" advTm="2246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0722">
                                            <p:txEl>
                                              <p:pRg st="0" end="0"/>
                                            </p:txEl>
                                          </p:spTgt>
                                        </p:tgtEl>
                                        <p:attrNameLst>
                                          <p:attrName>style.visibility</p:attrName>
                                        </p:attrNameLst>
                                      </p:cBhvr>
                                      <p:to>
                                        <p:strVal val="visible"/>
                                      </p:to>
                                    </p:set>
                                    <p:anim calcmode="discrete" valueType="clr">
                                      <p:cBhvr override="childStyle">
                                        <p:cTn id="7" dur="80"/>
                                        <p:tgtEl>
                                          <p:spTgt spid="307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2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22">
                                            <p:txEl>
                                              <p:pRg st="4" end="4"/>
                                            </p:txEl>
                                          </p:spTgt>
                                        </p:tgtEl>
                                        <p:attrNameLst>
                                          <p:attrName>style.visibility</p:attrName>
                                        </p:attrNameLst>
                                      </p:cBhvr>
                                      <p:to>
                                        <p:strVal val="visible"/>
                                      </p:to>
                                    </p:set>
                                    <p:anim calcmode="discrete" valueType="clr">
                                      <p:cBhvr override="childStyle">
                                        <p:cTn id="14" dur="80"/>
                                        <p:tgtEl>
                                          <p:spTgt spid="3072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2">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3072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1600200" y="38100"/>
            <a:ext cx="727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ru-RU" altLang="ru-RU" sz="2800">
                <a:solidFill>
                  <a:schemeClr val="tx2"/>
                </a:solidFill>
                <a:latin typeface="Times New Roman" pitchFamily="18" charset="0"/>
                <a:cs typeface="Times New Roman" pitchFamily="18" charset="0"/>
              </a:rPr>
              <a:t>Решетников Ф.П. «Опять двойка»</a:t>
            </a:r>
          </a:p>
        </p:txBody>
      </p:sp>
      <p:pic>
        <p:nvPicPr>
          <p:cNvPr id="9219"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622300"/>
            <a:ext cx="5573712"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Прямоугольник 3"/>
          <p:cNvSpPr>
            <a:spLocks noChangeArrowheads="1"/>
          </p:cNvSpPr>
          <p:nvPr/>
        </p:nvSpPr>
        <p:spPr bwMode="auto">
          <a:xfrm>
            <a:off x="26988" y="404813"/>
            <a:ext cx="35814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600">
                <a:latin typeface="Times New Roman" pitchFamily="18" charset="0"/>
                <a:cs typeface="Times New Roman" pitchFamily="18" charset="0"/>
              </a:rPr>
              <a:t>Сюжет картины заключается в семейной трагедии, когда мальчик совершенно не хочет учиться. Раз за разом он приносит домой плохие отметки, чем расстраивает всю семью. Само название «Опять двойка» говорит о том, что не первый раз школьник получает двойки, приходит домой, его ругают, ему стыдно, но это ничего не меняет. Выглядывающие из портфеля коньки говорят о том, что всё свободное время мальчик любит проводить за игрой в хоккей с друзьями. Главным героем картины является мальчик. С несчастным видом, отвернувшись от своих домочадцев, он стоит посреди комнаты. По всему видно, что ему невероятно стыдно за то, что он вновь расстроил свою маму. Он знает что виноват и, кажется, вот-вот расплачется. Осуждение матери для него самое худшее наказание. Даже поддержка пса, который рад возвращению маленького хозяина из школы, не утешает его.</a:t>
            </a:r>
          </a:p>
        </p:txBody>
      </p:sp>
      <p:sp>
        <p:nvSpPr>
          <p:cNvPr id="9221" name="TextBox 4"/>
          <p:cNvSpPr txBox="1">
            <a:spLocks noChangeArrowheads="1"/>
          </p:cNvSpPr>
          <p:nvPr/>
        </p:nvSpPr>
        <p:spPr bwMode="auto">
          <a:xfrm>
            <a:off x="127000" y="65088"/>
            <a:ext cx="4572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b="1">
                <a:latin typeface="Times New Roman" pitchFamily="18" charset="0"/>
                <a:cs typeface="Times New Roman" pitchFamily="18" charset="0"/>
              </a:rPr>
              <a:t>1</a:t>
            </a:r>
          </a:p>
        </p:txBody>
      </p:sp>
    </p:spTree>
  </p:cSld>
  <p:clrMapOvr>
    <a:masterClrMapping/>
  </p:clrMapOvr>
  <p:transition spd="slow" advTm="80889">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76200"/>
            <a:ext cx="55721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Прямоугольник 2"/>
          <p:cNvSpPr>
            <a:spLocks noChangeArrowheads="1"/>
          </p:cNvSpPr>
          <p:nvPr/>
        </p:nvSpPr>
        <p:spPr bwMode="auto">
          <a:xfrm>
            <a:off x="231775" y="314325"/>
            <a:ext cx="3108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a:latin typeface="Times New Roman" pitchFamily="18" charset="0"/>
                <a:cs typeface="Times New Roman" pitchFamily="18" charset="0"/>
              </a:rPr>
              <a:t> Мама смотрит на него с сочувствием, видя, как мальчик сильно расстроен. Она скрестила пальцы на коленях, в бессилии размышляя, что же нужно сделать, чтобы сын наконец взялся за голову.</a:t>
            </a:r>
          </a:p>
        </p:txBody>
      </p:sp>
      <p:pic>
        <p:nvPicPr>
          <p:cNvPr id="4" name="Рисунок 3">
            <a:extLst>
              <a:ext uri="{FF2B5EF4-FFF2-40B4-BE49-F238E27FC236}"/>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2562194"/>
            <a:ext cx="2590800" cy="4146711"/>
          </a:xfrm>
          <a:prstGeom prst="rect">
            <a:avLst/>
          </a:prstGeom>
          <a:effectLst>
            <a:softEdge rad="317500"/>
          </a:effectLst>
        </p:spPr>
      </p:pic>
    </p:spTree>
  </p:cSld>
  <p:clrMapOvr>
    <a:masterClrMapping/>
  </p:clrMapOvr>
  <p:transition spd="slow" advTm="1736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76200" y="9144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ru-RU" altLang="ru-RU" sz="1800">
                <a:latin typeface="Times New Roman" pitchFamily="18" charset="0"/>
                <a:cs typeface="Times New Roman" pitchFamily="18" charset="0"/>
              </a:rPr>
              <a:t>Картина выражает неоднозначные эмоции. С одной стороны, картина «Опять двойка» должна вызывать осуждение. С другой стороны, школьника безумно жалко. На его лице можно увидеть искреннее раскаяние. Посреди комнаты он стоит будто всеми отвергнутый, кроме своей собаки, которой нет разницы, как в школе учиться её любимый хозяин. Сама картина трогательная и очень эмоциональная. Только по-настоящему великий художник смог создать настолько глубокую картину с тщательной прорисовкой характера каждого персонажа и напряжённой атмосферой в доме.</a:t>
            </a:r>
          </a:p>
        </p:txBody>
      </p:sp>
      <p:pic>
        <p:nvPicPr>
          <p:cNvPr id="11267"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407988"/>
            <a:ext cx="4781550" cy="803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395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1"/>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1389</TotalTime>
  <Words>1303</Words>
  <Application>Microsoft Office PowerPoint</Application>
  <PresentationFormat>Экран (4:3)</PresentationFormat>
  <Paragraphs>86</Paragraphs>
  <Slides>33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Times New Roman</vt:lpstr>
      <vt:lpstr>Arial</vt:lpstr>
      <vt:lpstr>Calibri</vt:lpstr>
      <vt:lpstr>Verdana</vt:lpstr>
      <vt:lpstr>Tahoma</vt:lpstr>
      <vt:lpstr>Wingdings 2</vt:lpstr>
      <vt:lpstr>Оформление по умолчанию</vt:lpstr>
      <vt:lpstr>Презентация PowerPoint</vt:lpstr>
      <vt:lpstr>Сопереживание – великая тема искусства</vt:lpstr>
      <vt:lpstr>Что  такое  сопереживание?</vt:lpstr>
      <vt:lpstr>Цели урока: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"Девочка со спичками"        Ганс Христиан Андерсен</vt:lpstr>
      <vt:lpstr>Презентация PowerPoint</vt:lpstr>
      <vt:lpstr>Презентация PowerPoint</vt:lpstr>
      <vt:lpstr>Презентация PowerPoint</vt:lpstr>
      <vt:lpstr>Презентация PowerPoint</vt:lpstr>
      <vt:lpstr>Какие чувства у вас вызвали просмотренные на уроке изображения?</vt:lpstr>
      <vt:lpstr>Задание на дом:</vt:lpstr>
      <vt:lpstr>Итоги урока: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Роман</dc:creator>
  <cp:lastModifiedBy>Надежда Пронская</cp:lastModifiedBy>
  <cp:revision>98</cp:revision>
  <cp:lastPrinted>1601-01-01T00:00:00Z</cp:lastPrinted>
  <dcterms:created xsi:type="dcterms:W3CDTF">2014-02-16T06:07:11Z</dcterms:created>
  <dcterms:modified xsi:type="dcterms:W3CDTF">2023-12-13T13:18:57Z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